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65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1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6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3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3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1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DBC5EB-F862-4C52-9BAA-2FEAFDFAFBB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68CFB-8605-41AF-A1DE-6ADD3148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1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pwd.texas.gov/jobs/wildlife/" TargetMode="External"/><Relationship Id="rId3" Type="http://schemas.openxmlformats.org/officeDocument/2006/relationships/hyperlink" Target="https://www.facebook.com/Alma-High-School-445589592286556/" TargetMode="External"/><Relationship Id="rId7" Type="http://schemas.openxmlformats.org/officeDocument/2006/relationships/hyperlink" Target="https://www2.careercruising.com/careers/suitable-for-you/736" TargetMode="External"/><Relationship Id="rId2" Type="http://schemas.openxmlformats.org/officeDocument/2006/relationships/hyperlink" Target="http://salmonbrookve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maine.edu/wle/undergraduate-program/list-of-suggested-field-gear/" TargetMode="External"/><Relationship Id="rId11" Type="http://schemas.openxmlformats.org/officeDocument/2006/relationships/hyperlink" Target="https://encrypted-tbn0.gstatic.com/images?q=tbn:ANd9GcTBr2Z43UFJ9MUtztEj6Qf9dYg0N9GyIixNDAZ0Tm_zfPguwm_8" TargetMode="External"/><Relationship Id="rId5" Type="http://schemas.openxmlformats.org/officeDocument/2006/relationships/hyperlink" Target="https://www.theactivetimes.com/gear/hiking-camping/best-hiking-gear-winter" TargetMode="External"/><Relationship Id="rId10" Type="http://schemas.openxmlformats.org/officeDocument/2006/relationships/hyperlink" Target="https://www.tastemade.com/videos/ice-cream-cone-cupcakes" TargetMode="External"/><Relationship Id="rId4" Type="http://schemas.openxmlformats.org/officeDocument/2006/relationships/hyperlink" Target="https://www.govmint.com/1928-1963-5-dollar-bill-collection-5-pieces" TargetMode="External"/><Relationship Id="rId9" Type="http://schemas.openxmlformats.org/officeDocument/2006/relationships/hyperlink" Target="http://michiganradio.org/post/nassars-former-boss-msu-arrested-ingham-coun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Wildlife Technician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Student’s name here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 descr="Image result for wildlife technici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133">
            <a:off x="6850903" y="2221153"/>
            <a:ext cx="4920717" cy="2663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1894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Job outlook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Cooper Black" panose="0208090404030B020404" pitchFamily="18" charset="0"/>
              </a:rPr>
              <a:t>This job </a:t>
            </a:r>
            <a:r>
              <a:rPr lang="en-US" dirty="0" smtClean="0">
                <a:latin typeface="Cooper Black" panose="0208090404030B020404" pitchFamily="18" charset="0"/>
              </a:rPr>
              <a:t>is working </a:t>
            </a:r>
            <a:r>
              <a:rPr lang="en-US" dirty="0">
                <a:latin typeface="Cooper Black" panose="0208090404030B020404" pitchFamily="18" charset="0"/>
              </a:rPr>
              <a:t>in either a lab or out in the field, tracking and monitoring wildlife populations. </a:t>
            </a:r>
          </a:p>
          <a:p>
            <a:pPr lvl="0"/>
            <a:r>
              <a:rPr lang="en-US" dirty="0">
                <a:latin typeface="Cooper Black" panose="0208090404030B020404" pitchFamily="18" charset="0"/>
              </a:rPr>
              <a:t>To qualify </a:t>
            </a:r>
            <a:r>
              <a:rPr lang="en-US" dirty="0" smtClean="0">
                <a:latin typeface="Cooper Black" panose="0208090404030B020404" pitchFamily="18" charset="0"/>
              </a:rPr>
              <a:t>for this </a:t>
            </a:r>
            <a:r>
              <a:rPr lang="en-US" dirty="0">
                <a:latin typeface="Cooper Black" panose="0208090404030B020404" pitchFamily="18" charset="0"/>
              </a:rPr>
              <a:t>job you need to be athletic, good with animals, and able to adapt to new situations.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0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Salary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2" y="1837018"/>
            <a:ext cx="8946541" cy="4195481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As noted before, your salary depends on your level of expertise. </a:t>
            </a:r>
          </a:p>
          <a:p>
            <a:pPr lvl="0"/>
            <a:r>
              <a:rPr lang="en-US" dirty="0" smtClean="0">
                <a:latin typeface="Cooper Black" panose="0208090404030B020404" pitchFamily="18" charset="0"/>
              </a:rPr>
              <a:t>Here is the hourly and annual salary for three different levels:</a:t>
            </a:r>
          </a:p>
          <a:p>
            <a:pPr lvl="0"/>
            <a:r>
              <a:rPr lang="en-US" b="1" dirty="0" smtClean="0">
                <a:latin typeface="Cooper Black" panose="0208090404030B020404" pitchFamily="18" charset="0"/>
              </a:rPr>
              <a:t>Entry </a:t>
            </a:r>
            <a:r>
              <a:rPr lang="en-US" b="1" dirty="0">
                <a:latin typeface="Cooper Black" panose="0208090404030B020404" pitchFamily="18" charset="0"/>
              </a:rPr>
              <a:t>Level—</a:t>
            </a:r>
            <a:r>
              <a:rPr lang="en-US" dirty="0">
                <a:latin typeface="Cooper Black" panose="0208090404030B020404" pitchFamily="18" charset="0"/>
              </a:rPr>
              <a:t>Hourly/$13.72—Annual/$28,540</a:t>
            </a:r>
          </a:p>
          <a:p>
            <a:pPr lvl="0"/>
            <a:r>
              <a:rPr lang="en-US" b="1" dirty="0">
                <a:latin typeface="Cooper Black" panose="0208090404030B020404" pitchFamily="18" charset="0"/>
              </a:rPr>
              <a:t>Median Wage—</a:t>
            </a:r>
            <a:r>
              <a:rPr lang="en-US" dirty="0">
                <a:latin typeface="Cooper Black" panose="0208090404030B020404" pitchFamily="18" charset="0"/>
              </a:rPr>
              <a:t>Hourly/$15.85—Annual/$32,970</a:t>
            </a:r>
          </a:p>
          <a:p>
            <a:pPr lvl="0"/>
            <a:r>
              <a:rPr lang="en-US" b="1" dirty="0">
                <a:latin typeface="Cooper Black" panose="0208090404030B020404" pitchFamily="18" charset="0"/>
              </a:rPr>
              <a:t>Experienced Wage—</a:t>
            </a:r>
            <a:r>
              <a:rPr lang="en-US" dirty="0">
                <a:latin typeface="Cooper Black" panose="0208090404030B020404" pitchFamily="18" charset="0"/>
              </a:rPr>
              <a:t>Hourly/$19.03—Annual/$39,580</a:t>
            </a:r>
          </a:p>
          <a:p>
            <a:endParaRPr lang="en-US" dirty="0"/>
          </a:p>
        </p:txBody>
      </p:sp>
      <p:pic>
        <p:nvPicPr>
          <p:cNvPr id="3074" name="Picture 2" descr="Image result for dollar 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967">
            <a:off x="7546975" y="4346573"/>
            <a:ext cx="2705100" cy="1685926"/>
          </a:xfrm>
          <a:prstGeom prst="rect">
            <a:avLst/>
          </a:prstGeom>
          <a:noFill/>
          <a:ln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Typical day on the job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oper Black" panose="0208090404030B020404" pitchFamily="18" charset="0"/>
              </a:rPr>
              <a:t>The following is Francis’ daily schedule: </a:t>
            </a:r>
          </a:p>
          <a:p>
            <a:pPr lvl="0"/>
            <a:r>
              <a:rPr lang="en-US" sz="1600" b="1" dirty="0">
                <a:latin typeface="Cooper Black" panose="0208090404030B020404" pitchFamily="18" charset="0"/>
              </a:rPr>
              <a:t>7-8—</a:t>
            </a:r>
            <a:r>
              <a:rPr lang="en-US" sz="1600" dirty="0">
                <a:latin typeface="Cooper Black" panose="0208090404030B020404" pitchFamily="18" charset="0"/>
              </a:rPr>
              <a:t>open the office, get the lake elevation, record a daily lake level for the public</a:t>
            </a:r>
          </a:p>
          <a:p>
            <a:pPr lvl="0"/>
            <a:r>
              <a:rPr lang="en-US" sz="1600" b="1" dirty="0">
                <a:latin typeface="Cooper Black" panose="0208090404030B020404" pitchFamily="18" charset="0"/>
              </a:rPr>
              <a:t>8-9—</a:t>
            </a:r>
            <a:r>
              <a:rPr lang="en-US" sz="1600" dirty="0">
                <a:latin typeface="Cooper Black" panose="0208090404030B020404" pitchFamily="18" charset="0"/>
              </a:rPr>
              <a:t>respond to e-mails and phone calls, catch up on paper work</a:t>
            </a:r>
          </a:p>
          <a:p>
            <a:pPr lvl="0"/>
            <a:r>
              <a:rPr lang="en-US" sz="1600" b="1" dirty="0">
                <a:latin typeface="Cooper Black" panose="0208090404030B020404" pitchFamily="18" charset="0"/>
              </a:rPr>
              <a:t>9-12—</a:t>
            </a:r>
            <a:r>
              <a:rPr lang="en-US" sz="1600" dirty="0">
                <a:latin typeface="Cooper Black" panose="0208090404030B020404" pitchFamily="18" charset="0"/>
              </a:rPr>
              <a:t>Cut down and clean up hazardous tree in the walking trail</a:t>
            </a:r>
          </a:p>
          <a:p>
            <a:pPr lvl="0"/>
            <a:r>
              <a:rPr lang="en-US" sz="1600" b="1" dirty="0">
                <a:latin typeface="Cooper Black" panose="0208090404030B020404" pitchFamily="18" charset="0"/>
              </a:rPr>
              <a:t>12-1—</a:t>
            </a:r>
            <a:r>
              <a:rPr lang="en-US" sz="1600" dirty="0">
                <a:latin typeface="Cooper Black" panose="0208090404030B020404" pitchFamily="18" charset="0"/>
              </a:rPr>
              <a:t>Lunch</a:t>
            </a:r>
          </a:p>
          <a:p>
            <a:pPr lvl="0"/>
            <a:r>
              <a:rPr lang="en-US" sz="1600" b="1" dirty="0">
                <a:latin typeface="Cooper Black" panose="0208090404030B020404" pitchFamily="18" charset="0"/>
              </a:rPr>
              <a:t>1-3—</a:t>
            </a:r>
            <a:r>
              <a:rPr lang="en-US" sz="1600" dirty="0">
                <a:latin typeface="Cooper Black" panose="0208090404030B020404" pitchFamily="18" charset="0"/>
              </a:rPr>
              <a:t>Rake fire lines for prescribed burn</a:t>
            </a:r>
          </a:p>
          <a:p>
            <a:pPr lvl="0"/>
            <a:r>
              <a:rPr lang="en-US" sz="1600" b="1" dirty="0">
                <a:latin typeface="Cooper Black" panose="0208090404030B020404" pitchFamily="18" charset="0"/>
              </a:rPr>
              <a:t>3-5—</a:t>
            </a:r>
            <a:r>
              <a:rPr lang="en-US" sz="1600" dirty="0">
                <a:latin typeface="Cooper Black" panose="0208090404030B020404" pitchFamily="18" charset="0"/>
              </a:rPr>
              <a:t>Work with volunteers for the shoreline cleanup project</a:t>
            </a:r>
          </a:p>
          <a:p>
            <a:pPr lvl="0"/>
            <a:r>
              <a:rPr lang="en-US" sz="1600" b="1" dirty="0">
                <a:latin typeface="Cooper Black" panose="0208090404030B020404" pitchFamily="18" charset="0"/>
              </a:rPr>
              <a:t>5-15—</a:t>
            </a:r>
            <a:r>
              <a:rPr lang="en-US" sz="1600" dirty="0">
                <a:latin typeface="Cooper Black" panose="0208090404030B020404" pitchFamily="18" charset="0"/>
              </a:rPr>
              <a:t>Go home</a:t>
            </a:r>
          </a:p>
          <a:p>
            <a:pPr marL="0" indent="0">
              <a:buNone/>
            </a:pPr>
            <a:r>
              <a:rPr lang="en-US" dirty="0" smtClean="0">
                <a:latin typeface="Cooper Black" panose="0208090404030B020404" pitchFamily="18" charset="0"/>
              </a:rPr>
              <a:t>Of course the schedule is a little different for someone who works in the office. </a:t>
            </a:r>
          </a:p>
        </p:txBody>
      </p:sp>
    </p:spTree>
    <p:extLst>
      <p:ext uri="{BB962C8B-B14F-4D97-AF65-F5344CB8AC3E}">
        <p14:creationId xmlns:p14="http://schemas.microsoft.com/office/powerpoint/2010/main" val="22022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Type of attire for the job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The clothing you wear depends totally on the weather. </a:t>
            </a:r>
          </a:p>
          <a:p>
            <a:pPr lvl="0"/>
            <a:r>
              <a:rPr lang="en-US" dirty="0" smtClean="0">
                <a:latin typeface="Cooper Black" panose="0208090404030B020404" pitchFamily="18" charset="0"/>
              </a:rPr>
              <a:t>For every season except for winter you need; </a:t>
            </a:r>
            <a:r>
              <a:rPr lang="en-US" dirty="0">
                <a:latin typeface="Cooper Black" panose="0208090404030B020404" pitchFamily="18" charset="0"/>
              </a:rPr>
              <a:t>Rain gear, knee high muck boots, hiking boots, hip waders, and field pants (canvas, good jeans)</a:t>
            </a:r>
          </a:p>
          <a:p>
            <a:pPr lvl="0"/>
            <a:r>
              <a:rPr lang="en-US" dirty="0" smtClean="0">
                <a:latin typeface="Cooper Black" panose="0208090404030B020404" pitchFamily="18" charset="0"/>
              </a:rPr>
              <a:t>For winter you need; </a:t>
            </a:r>
            <a:r>
              <a:rPr lang="en-US" dirty="0">
                <a:latin typeface="Cooper Black" panose="0208090404030B020404" pitchFamily="18" charset="0"/>
              </a:rPr>
              <a:t>Winter </a:t>
            </a:r>
            <a:r>
              <a:rPr lang="en-US" dirty="0" smtClean="0">
                <a:latin typeface="Cooper Black" panose="0208090404030B020404" pitchFamily="18" charset="0"/>
              </a:rPr>
              <a:t>parkas</a:t>
            </a:r>
            <a:r>
              <a:rPr lang="en-US" dirty="0">
                <a:latin typeface="Cooper Black" panose="0208090404030B020404" pitchFamily="18" charset="0"/>
              </a:rPr>
              <a:t>, hand/toe warmers, thermal underwear, ski pants, gloves or mittens, heavy socks, and face mask/scarf</a:t>
            </a:r>
          </a:p>
          <a:p>
            <a:endParaRPr lang="en-US" dirty="0"/>
          </a:p>
        </p:txBody>
      </p:sp>
      <p:sp>
        <p:nvSpPr>
          <p:cNvPr id="4" name="AutoShape 2" descr="Image result for wildlife tech winter g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2861">
            <a:off x="5129212" y="4640262"/>
            <a:ext cx="2619375" cy="1743075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9744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What type of person do you need to be for this job?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latin typeface="Cooper Black" panose="0208090404030B020404" pitchFamily="18" charset="0"/>
              </a:rPr>
              <a:t> You need to be; good </a:t>
            </a:r>
            <a:r>
              <a:rPr lang="en-US" sz="2400" dirty="0">
                <a:latin typeface="Cooper Black" panose="0208090404030B020404" pitchFamily="18" charset="0"/>
              </a:rPr>
              <a:t>on your feet, able to operate equipment, can work outside in any weather, </a:t>
            </a:r>
            <a:r>
              <a:rPr lang="en-US" sz="2400" dirty="0" smtClean="0">
                <a:latin typeface="Cooper Black" panose="0208090404030B020404" pitchFamily="18" charset="0"/>
              </a:rPr>
              <a:t>good at </a:t>
            </a:r>
            <a:r>
              <a:rPr lang="en-US" sz="2400" dirty="0">
                <a:latin typeface="Cooper Black" panose="0208090404030B020404" pitchFamily="18" charset="0"/>
              </a:rPr>
              <a:t>working with </a:t>
            </a:r>
            <a:r>
              <a:rPr lang="en-US" sz="2400" dirty="0" smtClean="0">
                <a:latin typeface="Cooper Black" panose="0208090404030B020404" pitchFamily="18" charset="0"/>
              </a:rPr>
              <a:t>animals, </a:t>
            </a:r>
            <a:r>
              <a:rPr lang="en-US" sz="2400" dirty="0">
                <a:latin typeface="Cooper Black" panose="0208090404030B020404" pitchFamily="18" charset="0"/>
              </a:rPr>
              <a:t>don’t care if you get dirty</a:t>
            </a:r>
            <a:r>
              <a:rPr lang="en-US" sz="2400" dirty="0" smtClean="0">
                <a:latin typeface="Cooper Black" panose="0208090404030B020404" pitchFamily="18" charset="0"/>
              </a:rPr>
              <a:t>, good at </a:t>
            </a:r>
            <a:r>
              <a:rPr lang="en-US" sz="2400" dirty="0">
                <a:latin typeface="Cooper Black" panose="0208090404030B020404" pitchFamily="18" charset="0"/>
              </a:rPr>
              <a:t>lifting or carrying heavy things, and being able to write and express your ideas.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9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What I learned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>
                <a:latin typeface="Cooper Black" panose="0208090404030B020404" pitchFamily="18" charset="0"/>
              </a:rPr>
              <a:t> </a:t>
            </a:r>
            <a:r>
              <a:rPr lang="en-US" sz="2800" dirty="0">
                <a:latin typeface="Cooper Black" panose="0208090404030B020404" pitchFamily="18" charset="0"/>
              </a:rPr>
              <a:t>I didn’t realize that there was so much desk work that you could do and that you would have to work so much with people instead of just animals.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oper Black" panose="0208090404030B020404" pitchFamily="18" charset="0"/>
                <a:hlinkClick r:id="rId2"/>
              </a:rPr>
              <a:t>http://</a:t>
            </a:r>
            <a:r>
              <a:rPr lang="en-US" dirty="0" smtClean="0">
                <a:latin typeface="Cooper Black" panose="0208090404030B020404" pitchFamily="18" charset="0"/>
                <a:hlinkClick r:id="rId2"/>
              </a:rPr>
              <a:t>salmonbrookvets.com</a:t>
            </a: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>
                <a:latin typeface="Cooper Black" panose="0208090404030B020404" pitchFamily="18" charset="0"/>
                <a:hlinkClick r:id="rId3"/>
              </a:rPr>
              <a:t>https://www.facebook.com/Alma-High-School-445589592286556</a:t>
            </a:r>
            <a:r>
              <a:rPr lang="en-US" dirty="0" smtClean="0">
                <a:latin typeface="Cooper Black" panose="0208090404030B020404" pitchFamily="18" charset="0"/>
                <a:hlinkClick r:id="rId3"/>
              </a:rPr>
              <a:t>/</a:t>
            </a: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>
                <a:latin typeface="Cooper Black" panose="0208090404030B020404" pitchFamily="18" charset="0"/>
                <a:hlinkClick r:id="rId4"/>
              </a:rPr>
              <a:t>https://</a:t>
            </a:r>
            <a:r>
              <a:rPr lang="en-US" dirty="0" smtClean="0">
                <a:latin typeface="Cooper Black" panose="0208090404030B020404" pitchFamily="18" charset="0"/>
                <a:hlinkClick r:id="rId4"/>
              </a:rPr>
              <a:t>www.govmint.com/1928-1963-5-dollar-bill-collection-5-pieces</a:t>
            </a: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>
                <a:latin typeface="Cooper Black" panose="0208090404030B020404" pitchFamily="18" charset="0"/>
                <a:hlinkClick r:id="rId5"/>
              </a:rPr>
              <a:t>https://</a:t>
            </a:r>
            <a:r>
              <a:rPr lang="en-US" dirty="0" smtClean="0">
                <a:latin typeface="Cooper Black" panose="0208090404030B020404" pitchFamily="18" charset="0"/>
                <a:hlinkClick r:id="rId5"/>
              </a:rPr>
              <a:t>www.theactivetimes.com/gear/hiking-camping/best-hiking-gear-winter</a:t>
            </a:r>
            <a:r>
              <a:rPr lang="en-US" b="1" dirty="0"/>
              <a:t> </a:t>
            </a:r>
            <a:endParaRPr lang="en-US" dirty="0"/>
          </a:p>
          <a:p>
            <a:r>
              <a:rPr lang="en-US" u="sng" dirty="0">
                <a:latin typeface="Cooper Black" panose="0208090404030B020404" pitchFamily="18" charset="0"/>
                <a:hlinkClick r:id="rId6"/>
              </a:rPr>
              <a:t>https://umaine.edu/wle/undergraduate-program/list-of-suggested-field-gear/</a:t>
            </a:r>
            <a:endParaRPr lang="en-US" dirty="0">
              <a:latin typeface="Cooper Black" panose="0208090404030B020404" pitchFamily="18" charset="0"/>
            </a:endParaRPr>
          </a:p>
          <a:p>
            <a:r>
              <a:rPr lang="en-US" u="sng" dirty="0">
                <a:latin typeface="Cooper Black" panose="0208090404030B020404" pitchFamily="18" charset="0"/>
                <a:hlinkClick r:id="rId7"/>
              </a:rPr>
              <a:t>https://www2.careercruising.com/careers/suitable-for-you/736</a:t>
            </a:r>
            <a:endParaRPr lang="en-US" dirty="0">
              <a:latin typeface="Cooper Black" panose="0208090404030B020404" pitchFamily="18" charset="0"/>
            </a:endParaRPr>
          </a:p>
          <a:p>
            <a:r>
              <a:rPr lang="en-US" u="sng" dirty="0">
                <a:latin typeface="Cooper Black" panose="0208090404030B020404" pitchFamily="18" charset="0"/>
                <a:hlinkClick r:id="rId8"/>
              </a:rPr>
              <a:t>https://tpwd.texas.gov/jobs/wildlife/</a:t>
            </a:r>
            <a:endParaRPr lang="en-US" dirty="0">
              <a:latin typeface="Cooper Black" panose="0208090404030B020404" pitchFamily="18" charset="0"/>
            </a:endParaRPr>
          </a:p>
          <a:p>
            <a:r>
              <a:rPr lang="en-US" u="sng" dirty="0">
                <a:latin typeface="Cooper Black" panose="0208090404030B020404" pitchFamily="18" charset="0"/>
                <a:hlinkClick r:id="rId9"/>
              </a:rPr>
              <a:t>http://</a:t>
            </a:r>
            <a:r>
              <a:rPr lang="en-US" u="sng" dirty="0" smtClean="0">
                <a:latin typeface="Cooper Black" panose="0208090404030B020404" pitchFamily="18" charset="0"/>
                <a:hlinkClick r:id="rId9"/>
              </a:rPr>
              <a:t>michiganradio.org/post/nassars-former-boss-msu-arrested-ingham-county</a:t>
            </a:r>
            <a:endParaRPr lang="en-US" u="sng" dirty="0" smtClean="0">
              <a:latin typeface="Cooper Black" panose="0208090404030B020404" pitchFamily="18" charset="0"/>
            </a:endParaRPr>
          </a:p>
          <a:p>
            <a:r>
              <a:rPr lang="en-US" dirty="0">
                <a:latin typeface="Cooper Black" panose="0208090404030B020404" pitchFamily="18" charset="0"/>
                <a:hlinkClick r:id="rId10"/>
              </a:rPr>
              <a:t>https://</a:t>
            </a:r>
            <a:r>
              <a:rPr lang="en-US" dirty="0" smtClean="0">
                <a:latin typeface="Cooper Black" panose="0208090404030B020404" pitchFamily="18" charset="0"/>
                <a:hlinkClick r:id="rId10"/>
              </a:rPr>
              <a:t>www.tastemade.com/videos/ice-cream-cone-cupcakes</a:t>
            </a: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>
                <a:latin typeface="Cooper Black" panose="0208090404030B020404" pitchFamily="18" charset="0"/>
                <a:hlinkClick r:id="rId11"/>
              </a:rPr>
              <a:t>https://</a:t>
            </a:r>
            <a:r>
              <a:rPr lang="en-US" dirty="0" smtClean="0">
                <a:latin typeface="Cooper Black" panose="0208090404030B020404" pitchFamily="18" charset="0"/>
                <a:hlinkClick r:id="rId11"/>
              </a:rPr>
              <a:t>encrypted-tbn0.gstatic.com/images?q=tbn:ANd9GcTBr2Z43UFJ9MUtztEj6Qf9dYg0N9GyIixNDAZ0Tm_zfPguwm_8</a:t>
            </a:r>
            <a:endParaRPr lang="en-US" dirty="0" smtClean="0">
              <a:latin typeface="Cooper Black" panose="0208090404030B020404" pitchFamily="18" charset="0"/>
            </a:endParaRPr>
          </a:p>
          <a:p>
            <a:endParaRPr lang="en-US" dirty="0">
              <a:latin typeface="Cooper Black" panose="0208090404030B020404" pitchFamily="18" charset="0"/>
            </a:endParaRPr>
          </a:p>
          <a:p>
            <a:endParaRPr lang="en-US" dirty="0" smtClean="0">
              <a:latin typeface="Cooper Black" panose="0208090404030B0204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Have a great summer!</a:t>
            </a:r>
            <a:br>
              <a:rPr lang="en-US" sz="7200" dirty="0" smtClean="0">
                <a:latin typeface="Algerian" panose="04020705040A02060702" pitchFamily="82" charset="0"/>
              </a:rPr>
            </a:br>
            <a:r>
              <a:rPr lang="en-US" sz="7200" dirty="0">
                <a:latin typeface="Algerian" panose="04020705040A02060702" pitchFamily="82" charset="0"/>
              </a:rPr>
              <a:t/>
            </a:r>
            <a:br>
              <a:rPr lang="en-US" sz="7200" dirty="0">
                <a:latin typeface="Algerian" panose="04020705040A02060702" pitchFamily="82" charset="0"/>
              </a:rPr>
            </a:br>
            <a:r>
              <a:rPr lang="en-US" sz="7200" dirty="0" smtClean="0">
                <a:latin typeface="Algerian" panose="04020705040A02060702" pitchFamily="82" charset="0"/>
              </a:rPr>
              <a:t>Thank you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5510">
            <a:off x="8784185" y="1540610"/>
            <a:ext cx="2703886" cy="151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b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473">
            <a:off x="293046" y="5238306"/>
            <a:ext cx="2698395" cy="957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1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Job Description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latin typeface="Cooper Black" panose="0208090404030B020404" pitchFamily="18" charset="0"/>
              </a:rPr>
              <a:t>Tracking and catching animals 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Monitoring wildlife health and habitats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Help scientists collect data on wild animal populations 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Catch and tag animals. This way they can track the migratory routes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Collect blood samples to analyze. 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Sometimes they check for health issues or disease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Keep a careful record of what they do in the wild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6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Working Conditions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latin typeface="Cooper Black" panose="0208090404030B020404" pitchFamily="18" charset="0"/>
              </a:rPr>
              <a:t>Often work for government agencies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Extreme weather conditions (heat, snow, rain)</a:t>
            </a:r>
          </a:p>
          <a:p>
            <a:pPr lvl="0" fontAlgn="base"/>
            <a:r>
              <a:rPr lang="en-US" dirty="0" smtClean="0">
                <a:latin typeface="Cooper Black" panose="0208090404030B020404" pitchFamily="18" charset="0"/>
              </a:rPr>
              <a:t>Be </a:t>
            </a:r>
            <a:r>
              <a:rPr lang="en-US" dirty="0">
                <a:latin typeface="Cooper Black" panose="0208090404030B020404" pitchFamily="18" charset="0"/>
              </a:rPr>
              <a:t>able to handle large animals (lions)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Might to live in tents for periods of time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Be able to operate boats, four-wheel trucks, and quads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40-hour week (normally) 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Must be expendable depending on what you are tracking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Education Needed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89635"/>
            <a:ext cx="8946541" cy="4195481"/>
          </a:xfrm>
        </p:spPr>
        <p:txBody>
          <a:bodyPr/>
          <a:lstStyle/>
          <a:p>
            <a:pPr lvl="0" fontAlgn="base"/>
            <a:r>
              <a:rPr lang="en-US" dirty="0">
                <a:latin typeface="Cooper Black" panose="0208090404030B020404" pitchFamily="18" charset="0"/>
              </a:rPr>
              <a:t>Depends on what position you want 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Wildlife and Wild land management (associates degree--2 years)</a:t>
            </a:r>
          </a:p>
          <a:p>
            <a:pPr lvl="0" fontAlgn="base"/>
            <a:r>
              <a:rPr lang="en-US" dirty="0">
                <a:latin typeface="Cooper Black" panose="0208090404030B020404" pitchFamily="18" charset="0"/>
              </a:rPr>
              <a:t>For senior positions you need a bachelor's degree (4 years</a:t>
            </a:r>
            <a:r>
              <a:rPr lang="en-US" dirty="0" smtClean="0">
                <a:latin typeface="Cooper Black" panose="0208090404030B020404" pitchFamily="18" charset="0"/>
              </a:rPr>
              <a:t>)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4827">
            <a:off x="6413500" y="3721200"/>
            <a:ext cx="3124200" cy="208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21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Training Needed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There is no specific licenses or certifications that I could find for this specific job. </a:t>
            </a:r>
          </a:p>
          <a:p>
            <a:r>
              <a:rPr lang="en-US" dirty="0" smtClean="0">
                <a:latin typeface="Cooper Black" panose="0208090404030B020404" pitchFamily="18" charset="0"/>
              </a:rPr>
              <a:t>As long as you have the correct degrees you can probably be a wildlife technician. </a:t>
            </a:r>
          </a:p>
          <a:p>
            <a:r>
              <a:rPr lang="en-US" dirty="0" smtClean="0">
                <a:latin typeface="Cooper Black" panose="0208090404030B020404" pitchFamily="18" charset="0"/>
              </a:rPr>
              <a:t>You might need certain certifications if you are going into certain areas while tracking an animal. </a:t>
            </a: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6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Sample career path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oper Black" panose="0208090404030B020404" pitchFamily="18" charset="0"/>
              </a:rPr>
              <a:t>Things like salary and hours vary depending on your level of expertise. This is an example of a full time wildlife technician</a:t>
            </a:r>
          </a:p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Pay—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25,000 to 30,000</a:t>
            </a:r>
          </a:p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Requirements—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 associate’s or bachelor’s degree, experience in wildlife travel (preferred), volunteer experience.</a:t>
            </a:r>
          </a:p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Responsibilities—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being out in the field, monitoring wildlife populations, collecting samples, testing samples (in the lab), researching, developing procedures, writing reports, and organizing projects. </a:t>
            </a:r>
          </a:p>
          <a:p>
            <a:pPr marL="0" indent="0">
              <a:buNone/>
            </a:pP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0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Related Careers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Not everything always goes exactly as planned.</a:t>
            </a:r>
          </a:p>
          <a:p>
            <a:r>
              <a:rPr lang="en-US" dirty="0" smtClean="0">
                <a:latin typeface="Cooper Black" panose="0208090404030B020404" pitchFamily="18" charset="0"/>
              </a:rPr>
              <a:t>You might go to school hoping to be a wildlife tech and not have it work out.</a:t>
            </a:r>
          </a:p>
          <a:p>
            <a:pPr lvl="0"/>
            <a:r>
              <a:rPr lang="en-US" dirty="0" smtClean="0">
                <a:latin typeface="Cooper Black" panose="0208090404030B020404" pitchFamily="18" charset="0"/>
              </a:rPr>
              <a:t>Don’t worry! There are plenty of other options such as;</a:t>
            </a:r>
            <a:r>
              <a:rPr lang="en-US" dirty="0"/>
              <a:t> </a:t>
            </a:r>
            <a:r>
              <a:rPr lang="en-US" dirty="0" smtClean="0">
                <a:latin typeface="Cooper Black" panose="0208090404030B020404" pitchFamily="18" charset="0"/>
              </a:rPr>
              <a:t>veterinarian</a:t>
            </a:r>
            <a:r>
              <a:rPr lang="en-US" dirty="0">
                <a:latin typeface="Cooper Black" panose="0208090404030B020404" pitchFamily="18" charset="0"/>
              </a:rPr>
              <a:t>, horse trainer, zoologist, forest firefighter, agricultural technician, and animal breeder. </a:t>
            </a:r>
          </a:p>
          <a:p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1026" name="Picture 2" descr="Image result for veterinar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176">
            <a:off x="7665140" y="4608279"/>
            <a:ext cx="3753541" cy="12611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What do the employees have to say?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How did you get into your job? (Francis)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I had to go </a:t>
            </a:r>
            <a:r>
              <a:rPr lang="en-US" dirty="0"/>
              <a:t>to college for his bachelor’s degree. While I</a:t>
            </a:r>
            <a:r>
              <a:rPr lang="en-US" dirty="0" smtClean="0"/>
              <a:t> </a:t>
            </a:r>
            <a:r>
              <a:rPr lang="en-US" dirty="0"/>
              <a:t>was attending I</a:t>
            </a:r>
            <a:r>
              <a:rPr lang="en-US" dirty="0" smtClean="0"/>
              <a:t> did volunteer </a:t>
            </a:r>
            <a:r>
              <a:rPr lang="en-US" dirty="0"/>
              <a:t>work. </a:t>
            </a:r>
            <a:endParaRPr lang="en-US" dirty="0" smtClean="0"/>
          </a:p>
          <a:p>
            <a:pPr lvl="0"/>
            <a:r>
              <a:rPr lang="en-US" dirty="0" smtClean="0">
                <a:latin typeface="Cooper Black" panose="0208090404030B020404" pitchFamily="18" charset="0"/>
              </a:rPr>
              <a:t>What traits do you need to be a wildlife tech? (Francis)</a:t>
            </a:r>
          </a:p>
          <a:p>
            <a:pPr lvl="0"/>
            <a:r>
              <a:rPr lang="en-US" dirty="0" smtClean="0"/>
              <a:t>You need to be a person that can multitask easily. You have a lot of things coming at you really fast. </a:t>
            </a:r>
            <a:endParaRPr lang="en-US" dirty="0"/>
          </a:p>
          <a:p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7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Classes you should take in High school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13" y="2005294"/>
            <a:ext cx="8320088" cy="353508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Following are the recommended classes, for each grade, other than the ordinary if you want to go into the wildlife tech field. </a:t>
            </a:r>
          </a:p>
          <a:p>
            <a:pPr lvl="0"/>
            <a:r>
              <a:rPr lang="en-US" b="1" dirty="0"/>
              <a:t>Ninth Grade—</a:t>
            </a:r>
            <a:r>
              <a:rPr lang="en-US" dirty="0"/>
              <a:t>Technology </a:t>
            </a:r>
          </a:p>
          <a:p>
            <a:pPr lvl="0"/>
            <a:r>
              <a:rPr lang="en-US" b="1" dirty="0"/>
              <a:t>Tenth Grade—</a:t>
            </a:r>
            <a:r>
              <a:rPr lang="en-US" dirty="0"/>
              <a:t>Biology, Communications &amp; Technology Applications</a:t>
            </a:r>
          </a:p>
          <a:p>
            <a:pPr lvl="0"/>
            <a:r>
              <a:rPr lang="en-US" b="1" dirty="0"/>
              <a:t>Eleventh Grade—</a:t>
            </a:r>
            <a:r>
              <a:rPr lang="en-US" dirty="0"/>
              <a:t>Biology, Chemistry, Earth and Environmental Science</a:t>
            </a:r>
          </a:p>
          <a:p>
            <a:pPr lvl="0"/>
            <a:r>
              <a:rPr lang="en-US" b="1" dirty="0"/>
              <a:t>Twelfth Grade—</a:t>
            </a:r>
            <a:r>
              <a:rPr lang="en-US" dirty="0"/>
              <a:t>Biology, Anatomy &amp; Physiology, Earth &amp; Environmental Science </a:t>
            </a:r>
          </a:p>
          <a:p>
            <a:pPr marL="0" indent="0">
              <a:buNone/>
            </a:pP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4" name="AutoShape 2" descr="Image result for alma high school al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Image result for alma high school al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102">
            <a:off x="9078915" y="2478087"/>
            <a:ext cx="2171700" cy="210502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</TotalTime>
  <Words>847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Algerian</vt:lpstr>
      <vt:lpstr>Arial</vt:lpstr>
      <vt:lpstr>Century Gothic</vt:lpstr>
      <vt:lpstr>Cooper Black</vt:lpstr>
      <vt:lpstr>Wingdings 3</vt:lpstr>
      <vt:lpstr>Ion</vt:lpstr>
      <vt:lpstr>Wildlife Technician</vt:lpstr>
      <vt:lpstr>Job Description</vt:lpstr>
      <vt:lpstr>Working Conditions</vt:lpstr>
      <vt:lpstr>Education Needed</vt:lpstr>
      <vt:lpstr>Training Needed</vt:lpstr>
      <vt:lpstr>Sample career path </vt:lpstr>
      <vt:lpstr>Related Careers</vt:lpstr>
      <vt:lpstr>What do the employees have to say?</vt:lpstr>
      <vt:lpstr>Classes you should take in High school </vt:lpstr>
      <vt:lpstr>Job outlook</vt:lpstr>
      <vt:lpstr>Salary</vt:lpstr>
      <vt:lpstr>Typical day on the job</vt:lpstr>
      <vt:lpstr>Type of attire for the job</vt:lpstr>
      <vt:lpstr>What type of person do you need to be for this job? </vt:lpstr>
      <vt:lpstr>What I learned</vt:lpstr>
      <vt:lpstr>Sources </vt:lpstr>
      <vt:lpstr>Have a great summer!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Technician</dc:title>
  <dc:creator>AnnaMarie Comden</dc:creator>
  <cp:lastModifiedBy>ROBIN Dennis</cp:lastModifiedBy>
  <cp:revision>11</cp:revision>
  <dcterms:created xsi:type="dcterms:W3CDTF">2018-06-01T13:07:27Z</dcterms:created>
  <dcterms:modified xsi:type="dcterms:W3CDTF">2019-03-05T13:10:56Z</dcterms:modified>
</cp:coreProperties>
</file>