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47" r:id="rId2"/>
  </p:sldMasterIdLst>
  <p:sldIdLst>
    <p:sldId id="256" r:id="rId3"/>
    <p:sldId id="265" r:id="rId4"/>
    <p:sldId id="266" r:id="rId5"/>
    <p:sldId id="263" r:id="rId6"/>
    <p:sldId id="258" r:id="rId7"/>
    <p:sldId id="269" r:id="rId8"/>
    <p:sldId id="276" r:id="rId9"/>
    <p:sldId id="259" r:id="rId10"/>
    <p:sldId id="267" r:id="rId11"/>
    <p:sldId id="260" r:id="rId12"/>
    <p:sldId id="261" r:id="rId13"/>
    <p:sldId id="262" r:id="rId14"/>
    <p:sldId id="264" r:id="rId15"/>
    <p:sldId id="270" r:id="rId16"/>
    <p:sldId id="271" r:id="rId17"/>
    <p:sldId id="272" r:id="rId18"/>
    <p:sldId id="273" r:id="rId19"/>
    <p:sldId id="278" r:id="rId20"/>
    <p:sldId id="274" r:id="rId21"/>
    <p:sldId id="275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70" d="100"/>
          <a:sy n="170" d="100"/>
        </p:scale>
        <p:origin x="-96" y="-8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0C4-D792-4C00-B57B-B044D47E1A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001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F2FB-7ADE-4FF1-9936-CE49685D2CE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10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9A97-1506-4774-B79C-456B07789E3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2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B0F03-2054-42F8-9455-D173278C03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227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0C4-D792-4C00-B57B-B044D47E1A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845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7722-8D7A-49F2-A1B2-A5853021C55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673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D780C-4419-458F-9D05-2138F42341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491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7700-B20E-4602-89CF-177A8B86BEF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09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0255-017B-4BF8-8E01-3AB9A5FB43E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818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3105-54BB-415B-80BF-54BF8C2B745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262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9A6F3-35CF-4CB9-BD91-E1E0569E79E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39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7722-8D7A-49F2-A1B2-A5853021C55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490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DE72-2CEC-46F6-A28F-069BE00B8C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3406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0A6C-5180-4DC1-878F-7D2529F9DC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008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F2FB-7ADE-4FF1-9936-CE49685D2CE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1194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9A97-1506-4774-B79C-456B07789E3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51261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B0F03-2054-42F8-9455-D173278C03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55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D780C-4419-458F-9D05-2138F42341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84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7700-B20E-4602-89CF-177A8B86BEF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46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0255-017B-4BF8-8E01-3AB9A5FB43E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81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3105-54BB-415B-80BF-54BF8C2B745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479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9A6F3-35CF-4CB9-BD91-E1E0569E79E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97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DE72-2CEC-46F6-A28F-069BE00B8C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56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0A6C-5180-4DC1-878F-7D2529F9DC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92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46B7-6532-4EC9-89AB-8164D4D86E0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60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46B7-6532-4EC9-89AB-8164D4D86E0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733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http://www.youtube.com/watch?v=G5hI9U19-m0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wmf"/><Relationship Id="rId7" Type="http://schemas.openxmlformats.org/officeDocument/2006/relationships/image" Target="../media/image10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2381250"/>
          </a:xfrm>
        </p:spPr>
        <p:txBody>
          <a:bodyPr/>
          <a:lstStyle/>
          <a:p>
            <a:pPr eaLnBrk="1" hangingPunct="1"/>
            <a:r>
              <a:rPr lang="en-US" altLang="en-US" sz="6000" b="1" smtClean="0">
                <a:latin typeface="Arial Black" panose="020B0A04020102020204" pitchFamily="34" charset="0"/>
              </a:rPr>
              <a:t>Elements of a Story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7613" y="4419600"/>
            <a:ext cx="3836987" cy="838200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4339" name="Picture 14" descr="j02391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86200"/>
            <a:ext cx="24225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>
                <a:latin typeface="Arial Black" panose="020B0A04020102020204" pitchFamily="34" charset="0"/>
              </a:rPr>
              <a:t>3. Climax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229600" cy="1828800"/>
          </a:xfrm>
        </p:spPr>
        <p:txBody>
          <a:bodyPr/>
          <a:lstStyle/>
          <a:p>
            <a:pPr eaLnBrk="1" hangingPunct="1"/>
            <a:r>
              <a:rPr lang="en-US" altLang="en-US" sz="3000" b="1" smtClean="0"/>
              <a:t>The </a:t>
            </a:r>
            <a:r>
              <a:rPr lang="ja-JP" altLang="en-US" sz="3000" b="1" smtClean="0"/>
              <a:t>“</a:t>
            </a:r>
            <a:r>
              <a:rPr lang="en-US" altLang="ja-JP" sz="3000" b="1" smtClean="0"/>
              <a:t>high point</a:t>
            </a:r>
            <a:r>
              <a:rPr lang="ja-JP" altLang="en-US" sz="3000" b="1" smtClean="0"/>
              <a:t>”</a:t>
            </a:r>
            <a:r>
              <a:rPr lang="en-US" altLang="ja-JP" sz="3000" b="1" smtClean="0"/>
              <a:t>.  This is the turning point of the story. Usually the main character comes face to face with a conflict.  The main character will change in some way.</a:t>
            </a:r>
            <a:endParaRPr lang="en-US" altLang="en-US" sz="3000" b="1" smtClean="0"/>
          </a:p>
        </p:txBody>
      </p:sp>
      <p:pic>
        <p:nvPicPr>
          <p:cNvPr id="6168" name="Picture 24" descr="j02129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00400" y="4267200"/>
            <a:ext cx="1085850" cy="1344613"/>
          </a:xfrm>
          <a:noFill/>
        </p:spPr>
      </p:pic>
      <p:grpSp>
        <p:nvGrpSpPr>
          <p:cNvPr id="23555" name="Group 12"/>
          <p:cNvGrpSpPr>
            <a:grpSpLocks/>
          </p:cNvGrpSpPr>
          <p:nvPr/>
        </p:nvGrpSpPr>
        <p:grpSpPr bwMode="auto">
          <a:xfrm>
            <a:off x="609600" y="3810000"/>
            <a:ext cx="6781800" cy="2514600"/>
            <a:chOff x="384" y="1536"/>
            <a:chExt cx="4608" cy="1968"/>
          </a:xfrm>
        </p:grpSpPr>
        <p:sp>
          <p:nvSpPr>
            <p:cNvPr id="23559" name="Line 13"/>
            <p:cNvSpPr>
              <a:spLocks noChangeShapeType="1"/>
            </p:cNvSpPr>
            <p:nvPr/>
          </p:nvSpPr>
          <p:spPr bwMode="auto">
            <a:xfrm>
              <a:off x="384" y="35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14"/>
            <p:cNvSpPr>
              <a:spLocks noChangeShapeType="1"/>
            </p:cNvSpPr>
            <p:nvPr/>
          </p:nvSpPr>
          <p:spPr bwMode="auto">
            <a:xfrm flipV="1">
              <a:off x="1728" y="3072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Line 15"/>
            <p:cNvSpPr>
              <a:spLocks noChangeShapeType="1"/>
            </p:cNvSpPr>
            <p:nvPr/>
          </p:nvSpPr>
          <p:spPr bwMode="auto">
            <a:xfrm>
              <a:off x="1920" y="307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16"/>
            <p:cNvSpPr>
              <a:spLocks noChangeShapeType="1"/>
            </p:cNvSpPr>
            <p:nvPr/>
          </p:nvSpPr>
          <p:spPr bwMode="auto">
            <a:xfrm flipV="1">
              <a:off x="2016" y="278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Line 17"/>
            <p:cNvSpPr>
              <a:spLocks noChangeShapeType="1"/>
            </p:cNvSpPr>
            <p:nvPr/>
          </p:nvSpPr>
          <p:spPr bwMode="auto">
            <a:xfrm>
              <a:off x="2256" y="278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Line 18"/>
            <p:cNvSpPr>
              <a:spLocks noChangeShapeType="1"/>
            </p:cNvSpPr>
            <p:nvPr/>
          </p:nvSpPr>
          <p:spPr bwMode="auto">
            <a:xfrm flipV="1">
              <a:off x="2400" y="2592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19"/>
            <p:cNvSpPr>
              <a:spLocks noChangeShapeType="1"/>
            </p:cNvSpPr>
            <p:nvPr/>
          </p:nvSpPr>
          <p:spPr bwMode="auto">
            <a:xfrm>
              <a:off x="2592" y="2592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Line 20"/>
            <p:cNvSpPr>
              <a:spLocks noChangeShapeType="1"/>
            </p:cNvSpPr>
            <p:nvPr/>
          </p:nvSpPr>
          <p:spPr bwMode="auto">
            <a:xfrm flipV="1">
              <a:off x="2688" y="1536"/>
              <a:ext cx="864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Line 21"/>
            <p:cNvSpPr>
              <a:spLocks noChangeShapeType="1"/>
            </p:cNvSpPr>
            <p:nvPr/>
          </p:nvSpPr>
          <p:spPr bwMode="auto">
            <a:xfrm>
              <a:off x="4080" y="336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6" name="Line 22"/>
          <p:cNvSpPr>
            <a:spLocks noChangeShapeType="1"/>
          </p:cNvSpPr>
          <p:nvPr/>
        </p:nvSpPr>
        <p:spPr bwMode="auto">
          <a:xfrm>
            <a:off x="5257800" y="3810000"/>
            <a:ext cx="8382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Rectangle 23"/>
          <p:cNvSpPr>
            <a:spLocks noChangeArrowheads="1"/>
          </p:cNvSpPr>
          <p:nvPr/>
        </p:nvSpPr>
        <p:spPr bwMode="auto">
          <a:xfrm>
            <a:off x="4267200" y="3657600"/>
            <a:ext cx="1905000" cy="12954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7 0.1243 L 0.19063 -0.20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>
                <a:latin typeface="Arial Black" panose="020B0A04020102020204" pitchFamily="34" charset="0"/>
              </a:rPr>
              <a:t>4. Falling Action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All loose ends of the plot are tied up.  The conflict(s) and climax are taken care of.</a:t>
            </a:r>
          </a:p>
        </p:txBody>
      </p:sp>
      <p:pic>
        <p:nvPicPr>
          <p:cNvPr id="7193" name="Picture 25" descr="j02129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1905000"/>
            <a:ext cx="1016000" cy="1258888"/>
          </a:xfrm>
          <a:noFill/>
        </p:spPr>
      </p:pic>
      <p:grpSp>
        <p:nvGrpSpPr>
          <p:cNvPr id="24579" name="Group 13"/>
          <p:cNvGrpSpPr>
            <a:grpSpLocks/>
          </p:cNvGrpSpPr>
          <p:nvPr/>
        </p:nvGrpSpPr>
        <p:grpSpPr bwMode="auto">
          <a:xfrm>
            <a:off x="1828800" y="3124200"/>
            <a:ext cx="6096000" cy="3200400"/>
            <a:chOff x="384" y="1536"/>
            <a:chExt cx="4608" cy="1968"/>
          </a:xfrm>
        </p:grpSpPr>
        <p:sp>
          <p:nvSpPr>
            <p:cNvPr id="24583" name="Line 14"/>
            <p:cNvSpPr>
              <a:spLocks noChangeShapeType="1"/>
            </p:cNvSpPr>
            <p:nvPr/>
          </p:nvSpPr>
          <p:spPr bwMode="auto">
            <a:xfrm>
              <a:off x="384" y="35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Line 15"/>
            <p:cNvSpPr>
              <a:spLocks noChangeShapeType="1"/>
            </p:cNvSpPr>
            <p:nvPr/>
          </p:nvSpPr>
          <p:spPr bwMode="auto">
            <a:xfrm flipV="1">
              <a:off x="1728" y="3072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Line 16"/>
            <p:cNvSpPr>
              <a:spLocks noChangeShapeType="1"/>
            </p:cNvSpPr>
            <p:nvPr/>
          </p:nvSpPr>
          <p:spPr bwMode="auto">
            <a:xfrm>
              <a:off x="1920" y="307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Line 17"/>
            <p:cNvSpPr>
              <a:spLocks noChangeShapeType="1"/>
            </p:cNvSpPr>
            <p:nvPr/>
          </p:nvSpPr>
          <p:spPr bwMode="auto">
            <a:xfrm flipV="1">
              <a:off x="2016" y="278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Line 18"/>
            <p:cNvSpPr>
              <a:spLocks noChangeShapeType="1"/>
            </p:cNvSpPr>
            <p:nvPr/>
          </p:nvSpPr>
          <p:spPr bwMode="auto">
            <a:xfrm>
              <a:off x="2256" y="278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19"/>
            <p:cNvSpPr>
              <a:spLocks noChangeShapeType="1"/>
            </p:cNvSpPr>
            <p:nvPr/>
          </p:nvSpPr>
          <p:spPr bwMode="auto">
            <a:xfrm flipV="1">
              <a:off x="2400" y="2592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Line 20"/>
            <p:cNvSpPr>
              <a:spLocks noChangeShapeType="1"/>
            </p:cNvSpPr>
            <p:nvPr/>
          </p:nvSpPr>
          <p:spPr bwMode="auto">
            <a:xfrm>
              <a:off x="2592" y="2592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Line 21"/>
            <p:cNvSpPr>
              <a:spLocks noChangeShapeType="1"/>
            </p:cNvSpPr>
            <p:nvPr/>
          </p:nvSpPr>
          <p:spPr bwMode="auto">
            <a:xfrm flipV="1">
              <a:off x="2688" y="1536"/>
              <a:ext cx="864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Line 22"/>
            <p:cNvSpPr>
              <a:spLocks noChangeShapeType="1"/>
            </p:cNvSpPr>
            <p:nvPr/>
          </p:nvSpPr>
          <p:spPr bwMode="auto">
            <a:xfrm>
              <a:off x="4080" y="336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0" name="Line 23"/>
          <p:cNvSpPr>
            <a:spLocks noChangeShapeType="1"/>
          </p:cNvSpPr>
          <p:nvPr/>
        </p:nvSpPr>
        <p:spPr bwMode="auto">
          <a:xfrm>
            <a:off x="6019800" y="3200400"/>
            <a:ext cx="6858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Rectangle 24"/>
          <p:cNvSpPr>
            <a:spLocks noChangeArrowheads="1"/>
          </p:cNvSpPr>
          <p:nvPr/>
        </p:nvSpPr>
        <p:spPr bwMode="auto">
          <a:xfrm>
            <a:off x="5638800" y="4343400"/>
            <a:ext cx="2438400" cy="12192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77 0.06389 L 0.12777 0.308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1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>
                <a:latin typeface="Arial Black" panose="020B0A04020102020204" pitchFamily="34" charset="0"/>
              </a:rPr>
              <a:t>5. Resolution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4038600" cy="4525963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The story comes to a reasonable ending.</a:t>
            </a:r>
          </a:p>
        </p:txBody>
      </p:sp>
      <p:pic>
        <p:nvPicPr>
          <p:cNvPr id="8208" name="Picture 16" descr="j02129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062" y="2964081"/>
            <a:ext cx="1456875" cy="1798200"/>
          </a:xfrm>
          <a:noFill/>
        </p:spPr>
      </p:pic>
      <p:grpSp>
        <p:nvGrpSpPr>
          <p:cNvPr id="25603" name="Group 4"/>
          <p:cNvGrpSpPr>
            <a:grpSpLocks/>
          </p:cNvGrpSpPr>
          <p:nvPr/>
        </p:nvGrpSpPr>
        <p:grpSpPr bwMode="auto">
          <a:xfrm>
            <a:off x="609600" y="2438400"/>
            <a:ext cx="7315200" cy="3124200"/>
            <a:chOff x="384" y="1536"/>
            <a:chExt cx="4608" cy="1968"/>
          </a:xfrm>
        </p:grpSpPr>
        <p:sp>
          <p:nvSpPr>
            <p:cNvPr id="25607" name="Line 5"/>
            <p:cNvSpPr>
              <a:spLocks noChangeShapeType="1"/>
            </p:cNvSpPr>
            <p:nvPr/>
          </p:nvSpPr>
          <p:spPr bwMode="auto">
            <a:xfrm>
              <a:off x="384" y="35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8" name="Line 6"/>
            <p:cNvSpPr>
              <a:spLocks noChangeShapeType="1"/>
            </p:cNvSpPr>
            <p:nvPr/>
          </p:nvSpPr>
          <p:spPr bwMode="auto">
            <a:xfrm flipV="1">
              <a:off x="1728" y="3072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9" name="Line 7"/>
            <p:cNvSpPr>
              <a:spLocks noChangeShapeType="1"/>
            </p:cNvSpPr>
            <p:nvPr/>
          </p:nvSpPr>
          <p:spPr bwMode="auto">
            <a:xfrm>
              <a:off x="1920" y="307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0" name="Line 8"/>
            <p:cNvSpPr>
              <a:spLocks noChangeShapeType="1"/>
            </p:cNvSpPr>
            <p:nvPr/>
          </p:nvSpPr>
          <p:spPr bwMode="auto">
            <a:xfrm flipV="1">
              <a:off x="2016" y="278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Line 9"/>
            <p:cNvSpPr>
              <a:spLocks noChangeShapeType="1"/>
            </p:cNvSpPr>
            <p:nvPr/>
          </p:nvSpPr>
          <p:spPr bwMode="auto">
            <a:xfrm>
              <a:off x="2256" y="278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Line 10"/>
            <p:cNvSpPr>
              <a:spLocks noChangeShapeType="1"/>
            </p:cNvSpPr>
            <p:nvPr/>
          </p:nvSpPr>
          <p:spPr bwMode="auto">
            <a:xfrm flipV="1">
              <a:off x="2400" y="2592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Line 11"/>
            <p:cNvSpPr>
              <a:spLocks noChangeShapeType="1"/>
            </p:cNvSpPr>
            <p:nvPr/>
          </p:nvSpPr>
          <p:spPr bwMode="auto">
            <a:xfrm>
              <a:off x="2592" y="2592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Line 12"/>
            <p:cNvSpPr>
              <a:spLocks noChangeShapeType="1"/>
            </p:cNvSpPr>
            <p:nvPr/>
          </p:nvSpPr>
          <p:spPr bwMode="auto">
            <a:xfrm flipV="1">
              <a:off x="2688" y="1536"/>
              <a:ext cx="864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Line 13"/>
            <p:cNvSpPr>
              <a:spLocks noChangeShapeType="1"/>
            </p:cNvSpPr>
            <p:nvPr/>
          </p:nvSpPr>
          <p:spPr bwMode="auto">
            <a:xfrm>
              <a:off x="4080" y="336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4" name="Line 14"/>
          <p:cNvSpPr>
            <a:spLocks noChangeShapeType="1"/>
          </p:cNvSpPr>
          <p:nvPr/>
        </p:nvSpPr>
        <p:spPr bwMode="auto">
          <a:xfrm>
            <a:off x="5638800" y="2438400"/>
            <a:ext cx="8382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Rectangle 15"/>
          <p:cNvSpPr>
            <a:spLocks noChangeArrowheads="1"/>
          </p:cNvSpPr>
          <p:nvPr/>
        </p:nvSpPr>
        <p:spPr bwMode="auto">
          <a:xfrm>
            <a:off x="6248400" y="4876800"/>
            <a:ext cx="2286000" cy="11430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86 0.00277 L 0.21614 0.00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Putting It All Together</a:t>
            </a:r>
          </a:p>
        </p:txBody>
      </p:sp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143000" y="1371600"/>
            <a:ext cx="6705600" cy="497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1. Exposition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2. Rising Action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b="1"/>
          </a:p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3. Climax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b="1"/>
          </a:p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4. Falling Action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5. Resolution</a:t>
            </a:r>
          </a:p>
        </p:txBody>
      </p:sp>
      <p:sp>
        <p:nvSpPr>
          <p:cNvPr id="26627" name="AutoShape 5"/>
          <p:cNvSpPr>
            <a:spLocks noChangeArrowheads="1"/>
          </p:cNvSpPr>
          <p:nvPr/>
        </p:nvSpPr>
        <p:spPr bwMode="auto">
          <a:xfrm>
            <a:off x="3962400" y="1752600"/>
            <a:ext cx="1524000" cy="3810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28" name="AutoShape 6"/>
          <p:cNvSpPr>
            <a:spLocks noChangeArrowheads="1"/>
          </p:cNvSpPr>
          <p:nvPr/>
        </p:nvSpPr>
        <p:spPr bwMode="auto">
          <a:xfrm>
            <a:off x="3657600" y="3657600"/>
            <a:ext cx="1524000" cy="3810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29" name="AutoShape 7"/>
          <p:cNvSpPr>
            <a:spLocks noChangeArrowheads="1"/>
          </p:cNvSpPr>
          <p:nvPr/>
        </p:nvSpPr>
        <p:spPr bwMode="auto">
          <a:xfrm>
            <a:off x="4495800" y="5562600"/>
            <a:ext cx="1524000" cy="3810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5867400" y="1524000"/>
            <a:ext cx="220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Beginning of Story</a:t>
            </a:r>
          </a:p>
        </p:txBody>
      </p:sp>
      <p:sp>
        <p:nvSpPr>
          <p:cNvPr id="26631" name="Text Box 9"/>
          <p:cNvSpPr txBox="1">
            <a:spLocks noChangeArrowheads="1"/>
          </p:cNvSpPr>
          <p:nvPr/>
        </p:nvSpPr>
        <p:spPr bwMode="auto">
          <a:xfrm>
            <a:off x="5562600" y="32766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Middle of Story</a:t>
            </a:r>
          </a:p>
        </p:txBody>
      </p:sp>
      <p:sp>
        <p:nvSpPr>
          <p:cNvPr id="26632" name="Text Box 10"/>
          <p:cNvSpPr txBox="1">
            <a:spLocks noChangeArrowheads="1"/>
          </p:cNvSpPr>
          <p:nvPr/>
        </p:nvSpPr>
        <p:spPr bwMode="auto">
          <a:xfrm>
            <a:off x="6324600" y="5410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End of 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Quick Quiz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u="sng" dirty="0" smtClean="0"/>
              <a:t>STATIC </a:t>
            </a:r>
            <a:r>
              <a:rPr lang="en-US" altLang="en-US" dirty="0" smtClean="0"/>
              <a:t>character</a:t>
            </a:r>
          </a:p>
          <a:p>
            <a:pPr marL="971550" lvl="1" indent="-514350" eaLnBrk="1" hangingPunct="1">
              <a:buFontTx/>
              <a:buAutoNum type="alphaLcPeriod"/>
            </a:pPr>
            <a:r>
              <a:rPr lang="en-US" altLang="en-US" dirty="0" smtClean="0"/>
              <a:t>Remains the same at the end of the story</a:t>
            </a:r>
          </a:p>
          <a:p>
            <a:pPr marL="971550" lvl="1" indent="-514350" eaLnBrk="1" hangingPunct="1">
              <a:buFontTx/>
              <a:buAutoNum type="alphaLcPeriod"/>
            </a:pPr>
            <a:r>
              <a:rPr lang="en-US" altLang="en-US" dirty="0" smtClean="0"/>
              <a:t>Changes by the end of the story</a:t>
            </a:r>
          </a:p>
          <a:p>
            <a:pPr marL="971550" lvl="1" indent="-514350" eaLnBrk="1" hangingPunct="1">
              <a:buFontTx/>
              <a:buAutoNum type="alphaLcPeriod"/>
            </a:pPr>
            <a:r>
              <a:rPr lang="en-US" altLang="en-US" dirty="0" smtClean="0"/>
              <a:t>Is the main character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dirty="0" smtClean="0"/>
              <a:t>The main character of the story is: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altLang="en-US" sz="1800" dirty="0" smtClean="0"/>
              <a:t>The antagonist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altLang="en-US" sz="1800" dirty="0" smtClean="0"/>
              <a:t>The protagonist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altLang="en-US" sz="1800" dirty="0" smtClean="0"/>
              <a:t>The exposition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305800" cy="6096000"/>
          </a:xfrm>
        </p:spPr>
        <p:txBody>
          <a:bodyPr/>
          <a:lstStyle/>
          <a:p>
            <a:pPr marL="514350" indent="-514350" eaLnBrk="1" hangingPunct="1">
              <a:buFontTx/>
              <a:buAutoNum type="arabicPeriod" startAt="3"/>
            </a:pPr>
            <a:r>
              <a:rPr lang="en-US" altLang="en-US" dirty="0" smtClean="0"/>
              <a:t>The part of the story that ties up all the loose ends and takes care of the conflict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altLang="en-US" dirty="0" smtClean="0"/>
              <a:t>The climax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altLang="en-US" dirty="0" smtClean="0"/>
              <a:t>The resolution</a:t>
            </a:r>
          </a:p>
          <a:p>
            <a:pPr marL="914400" lvl="1" indent="-514350">
              <a:buFontTx/>
              <a:buAutoNum type="alphaLcPeriod"/>
            </a:pPr>
            <a:r>
              <a:rPr lang="en-US" altLang="en-US" dirty="0" smtClean="0"/>
              <a:t>The falling action</a:t>
            </a:r>
          </a:p>
          <a:p>
            <a:pPr marL="400050" lvl="1" indent="0" eaLnBrk="1" hangingPunct="1">
              <a:buNone/>
            </a:pPr>
            <a:endParaRPr lang="en-US" altLang="en-US" dirty="0" smtClean="0"/>
          </a:p>
          <a:p>
            <a:pPr marL="514350" indent="-514350" eaLnBrk="1" hangingPunct="1">
              <a:buFontTx/>
              <a:buAutoNum type="arabicPeriod" startAt="3"/>
            </a:pPr>
            <a:r>
              <a:rPr lang="en-US" altLang="en-US" dirty="0" smtClean="0"/>
              <a:t>The setting is made up of: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altLang="en-US" dirty="0" smtClean="0"/>
              <a:t>Protagonist and antagonist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altLang="en-US" dirty="0" smtClean="0"/>
              <a:t>Place and characters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altLang="en-US" dirty="0" smtClean="0"/>
              <a:t>Time and Place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altLang="en-US" dirty="0" smtClean="0"/>
              <a:t>Static and Dynamic</a:t>
            </a:r>
          </a:p>
          <a:p>
            <a:pPr marL="914400" lvl="1" indent="-514350" eaLnBrk="1" hangingPunct="1">
              <a:buFontTx/>
              <a:buAutoNum type="alphaLcPeriod"/>
            </a:pPr>
            <a:endParaRPr lang="en-US" altLang="en-US" dirty="0" smtClean="0"/>
          </a:p>
          <a:p>
            <a:pPr marL="914400" lvl="1" indent="-514350" eaLnBrk="1" hangingPunct="1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ANSWERS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dirty="0" smtClean="0"/>
              <a:t>A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dirty="0" smtClean="0"/>
              <a:t>B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dirty="0" smtClean="0"/>
              <a:t>B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dirty="0" smtClean="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Test your plot knowledge!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3 Little Pigs</a:t>
            </a:r>
          </a:p>
          <a:p>
            <a:pPr lvl="1" eaLnBrk="1" hangingPunct="1"/>
            <a:r>
              <a:rPr lang="en-US" altLang="en-US" smtClean="0"/>
              <a:t>We will now watch a short version of the story to refresh your memory.  After you will need to answer questions about the plot, characters, and setting.  </a:t>
            </a:r>
          </a:p>
          <a:p>
            <a:pPr eaLnBrk="1" hangingPunct="1"/>
            <a:r>
              <a:rPr lang="en-US" altLang="en-US" smtClean="0">
                <a:hlinkClick r:id="rId2"/>
              </a:rPr>
              <a:t>http://www.youtube.com/watch?v=G5hI9U19-m0</a:t>
            </a: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pic>
        <p:nvPicPr>
          <p:cNvPr id="30723" name="Picture 3" descr="SO0187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95400"/>
            <a:ext cx="188595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131095"/>
            <a:ext cx="5915025" cy="99417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500" b="1" dirty="0"/>
              <a:t>Plot Diagram</a:t>
            </a:r>
            <a:r>
              <a:rPr lang="en-US" altLang="en-US" sz="1050" b="1" dirty="0"/>
              <a:t/>
            </a:r>
            <a:br>
              <a:rPr lang="en-US" altLang="en-US" sz="1050" b="1" dirty="0"/>
            </a:br>
            <a:r>
              <a:rPr lang="en-US" altLang="en-US" sz="1050" b="1" dirty="0"/>
              <a:t>Instructions:  Teacher will give you a blank plot diagram worksheet. Work with a partner to fill in the plot diagram parts with the corresponding parts of the story.  Please write neatly.</a:t>
            </a:r>
            <a:endParaRPr lang="en-US" altLang="en-US" sz="4500" b="1" dirty="0"/>
          </a:p>
        </p:txBody>
      </p:sp>
      <p:sp>
        <p:nvSpPr>
          <p:cNvPr id="17410" name="Line 12"/>
          <p:cNvSpPr>
            <a:spLocks noChangeShapeType="1"/>
          </p:cNvSpPr>
          <p:nvPr/>
        </p:nvSpPr>
        <p:spPr bwMode="auto">
          <a:xfrm>
            <a:off x="5372100" y="2686050"/>
            <a:ext cx="628650" cy="2171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17411" name="Group 20"/>
          <p:cNvGrpSpPr>
            <a:grpSpLocks/>
          </p:cNvGrpSpPr>
          <p:nvPr/>
        </p:nvGrpSpPr>
        <p:grpSpPr bwMode="auto">
          <a:xfrm>
            <a:off x="1600200" y="2686050"/>
            <a:ext cx="5486400" cy="2343150"/>
            <a:chOff x="384" y="1536"/>
            <a:chExt cx="4608" cy="1968"/>
          </a:xfrm>
        </p:grpSpPr>
        <p:sp>
          <p:nvSpPr>
            <p:cNvPr id="17423" name="Line 4"/>
            <p:cNvSpPr>
              <a:spLocks noChangeShapeType="1"/>
            </p:cNvSpPr>
            <p:nvPr/>
          </p:nvSpPr>
          <p:spPr bwMode="auto">
            <a:xfrm>
              <a:off x="384" y="35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24" name="Line 5"/>
            <p:cNvSpPr>
              <a:spLocks noChangeShapeType="1"/>
            </p:cNvSpPr>
            <p:nvPr/>
          </p:nvSpPr>
          <p:spPr bwMode="auto">
            <a:xfrm flipV="1">
              <a:off x="1728" y="3072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25" name="Line 6"/>
            <p:cNvSpPr>
              <a:spLocks noChangeShapeType="1"/>
            </p:cNvSpPr>
            <p:nvPr/>
          </p:nvSpPr>
          <p:spPr bwMode="auto">
            <a:xfrm>
              <a:off x="1920" y="307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26" name="Line 7"/>
            <p:cNvSpPr>
              <a:spLocks noChangeShapeType="1"/>
            </p:cNvSpPr>
            <p:nvPr/>
          </p:nvSpPr>
          <p:spPr bwMode="auto">
            <a:xfrm flipV="1">
              <a:off x="2016" y="278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27" name="Line 8"/>
            <p:cNvSpPr>
              <a:spLocks noChangeShapeType="1"/>
            </p:cNvSpPr>
            <p:nvPr/>
          </p:nvSpPr>
          <p:spPr bwMode="auto">
            <a:xfrm>
              <a:off x="2256" y="278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28" name="Line 9"/>
            <p:cNvSpPr>
              <a:spLocks noChangeShapeType="1"/>
            </p:cNvSpPr>
            <p:nvPr/>
          </p:nvSpPr>
          <p:spPr bwMode="auto">
            <a:xfrm flipV="1">
              <a:off x="2400" y="2592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29" name="Line 10"/>
            <p:cNvSpPr>
              <a:spLocks noChangeShapeType="1"/>
            </p:cNvSpPr>
            <p:nvPr/>
          </p:nvSpPr>
          <p:spPr bwMode="auto">
            <a:xfrm>
              <a:off x="2592" y="2592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30" name="Line 11"/>
            <p:cNvSpPr>
              <a:spLocks noChangeShapeType="1"/>
            </p:cNvSpPr>
            <p:nvPr/>
          </p:nvSpPr>
          <p:spPr bwMode="auto">
            <a:xfrm flipV="1">
              <a:off x="2688" y="1536"/>
              <a:ext cx="864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31" name="Line 13"/>
            <p:cNvSpPr>
              <a:spLocks noChangeShapeType="1"/>
            </p:cNvSpPr>
            <p:nvPr/>
          </p:nvSpPr>
          <p:spPr bwMode="auto">
            <a:xfrm>
              <a:off x="4080" y="336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7412" name="Text Box 15"/>
          <p:cNvSpPr txBox="1">
            <a:spLocks noChangeArrowheads="1"/>
          </p:cNvSpPr>
          <p:nvPr/>
        </p:nvSpPr>
        <p:spPr bwMode="auto">
          <a:xfrm>
            <a:off x="3486150" y="3714750"/>
            <a:ext cx="45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7413" name="Text Box 16"/>
          <p:cNvSpPr txBox="1">
            <a:spLocks noChangeArrowheads="1"/>
          </p:cNvSpPr>
          <p:nvPr/>
        </p:nvSpPr>
        <p:spPr bwMode="auto">
          <a:xfrm>
            <a:off x="1828800" y="4229100"/>
            <a:ext cx="571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7414" name="Text Box 17"/>
          <p:cNvSpPr txBox="1">
            <a:spLocks noChangeArrowheads="1"/>
          </p:cNvSpPr>
          <p:nvPr/>
        </p:nvSpPr>
        <p:spPr bwMode="auto">
          <a:xfrm>
            <a:off x="5200650" y="2286000"/>
            <a:ext cx="342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7415" name="Text Box 18"/>
          <p:cNvSpPr txBox="1">
            <a:spLocks noChangeArrowheads="1"/>
          </p:cNvSpPr>
          <p:nvPr/>
        </p:nvSpPr>
        <p:spPr bwMode="auto">
          <a:xfrm>
            <a:off x="5829300" y="3543300"/>
            <a:ext cx="342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7416" name="Text Box 19"/>
          <p:cNvSpPr txBox="1">
            <a:spLocks noChangeArrowheads="1"/>
          </p:cNvSpPr>
          <p:nvPr/>
        </p:nvSpPr>
        <p:spPr bwMode="auto">
          <a:xfrm>
            <a:off x="6343650" y="4400550"/>
            <a:ext cx="400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7418" name="TextBox 21"/>
          <p:cNvSpPr txBox="1">
            <a:spLocks noChangeArrowheads="1"/>
          </p:cNvSpPr>
          <p:nvPr/>
        </p:nvSpPr>
        <p:spPr bwMode="auto">
          <a:xfrm>
            <a:off x="1943100" y="3886200"/>
            <a:ext cx="1143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/>
            <a:r>
              <a:rPr lang="en-US" altLang="en-US" sz="1350">
                <a:solidFill>
                  <a:prstClr val="black"/>
                </a:solidFill>
              </a:rPr>
              <a:t>Exposition</a:t>
            </a:r>
          </a:p>
        </p:txBody>
      </p:sp>
      <p:sp>
        <p:nvSpPr>
          <p:cNvPr id="17419" name="TextBox 22"/>
          <p:cNvSpPr txBox="1">
            <a:spLocks noChangeArrowheads="1"/>
          </p:cNvSpPr>
          <p:nvPr/>
        </p:nvSpPr>
        <p:spPr bwMode="auto">
          <a:xfrm>
            <a:off x="3086100" y="3257550"/>
            <a:ext cx="11430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/>
            <a:r>
              <a:rPr lang="en-US" altLang="en-US" sz="1350">
                <a:solidFill>
                  <a:prstClr val="black"/>
                </a:solidFill>
              </a:rPr>
              <a:t>Rising Action</a:t>
            </a:r>
          </a:p>
        </p:txBody>
      </p:sp>
      <p:sp>
        <p:nvSpPr>
          <p:cNvPr id="17420" name="TextBox 23"/>
          <p:cNvSpPr txBox="1">
            <a:spLocks noChangeArrowheads="1"/>
          </p:cNvSpPr>
          <p:nvPr/>
        </p:nvSpPr>
        <p:spPr bwMode="auto">
          <a:xfrm>
            <a:off x="4914900" y="2000250"/>
            <a:ext cx="1143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/>
            <a:r>
              <a:rPr lang="en-US" altLang="en-US" sz="1350">
                <a:solidFill>
                  <a:prstClr val="black"/>
                </a:solidFill>
              </a:rPr>
              <a:t>Climax</a:t>
            </a:r>
          </a:p>
        </p:txBody>
      </p:sp>
      <p:sp>
        <p:nvSpPr>
          <p:cNvPr id="17421" name="TextBox 24"/>
          <p:cNvSpPr txBox="1">
            <a:spLocks noChangeArrowheads="1"/>
          </p:cNvSpPr>
          <p:nvPr/>
        </p:nvSpPr>
        <p:spPr bwMode="auto">
          <a:xfrm>
            <a:off x="5657850" y="3200400"/>
            <a:ext cx="142875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/>
            <a:r>
              <a:rPr lang="en-US" altLang="en-US" sz="1350">
                <a:solidFill>
                  <a:prstClr val="black"/>
                </a:solidFill>
              </a:rPr>
              <a:t>Falling Action</a:t>
            </a:r>
          </a:p>
        </p:txBody>
      </p:sp>
      <p:sp>
        <p:nvSpPr>
          <p:cNvPr id="17422" name="TextBox 25"/>
          <p:cNvSpPr txBox="1">
            <a:spLocks noChangeArrowheads="1"/>
          </p:cNvSpPr>
          <p:nvPr/>
        </p:nvSpPr>
        <p:spPr bwMode="auto">
          <a:xfrm>
            <a:off x="5943600" y="4114800"/>
            <a:ext cx="1143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 eaLnBrk="1" hangingPunct="1"/>
            <a:r>
              <a:rPr lang="en-US" altLang="en-US" sz="1350">
                <a:solidFill>
                  <a:prstClr val="black"/>
                </a:solidFill>
              </a:rPr>
              <a:t>Resolution</a:t>
            </a:r>
          </a:p>
        </p:txBody>
      </p:sp>
    </p:spTree>
    <p:extLst>
      <p:ext uri="{BB962C8B-B14F-4D97-AF65-F5344CB8AC3E}">
        <p14:creationId xmlns:p14="http://schemas.microsoft.com/office/powerpoint/2010/main" val="50683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ile:Romanian hay.jpg - Wikipedi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99809" y="4419600"/>
            <a:ext cx="613562" cy="818083"/>
          </a:xfrm>
          <a:prstGeom prst="rect">
            <a:avLst/>
          </a:prstGeom>
        </p:spPr>
      </p:pic>
      <p:sp>
        <p:nvSpPr>
          <p:cNvPr id="31748" name="Line 4"/>
          <p:cNvSpPr>
            <a:spLocks noChangeShapeType="1"/>
          </p:cNvSpPr>
          <p:nvPr/>
        </p:nvSpPr>
        <p:spPr bwMode="auto">
          <a:xfrm flipV="1">
            <a:off x="2514600" y="1562100"/>
            <a:ext cx="2914650" cy="51435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12"/>
          <p:cNvSpPr>
            <a:spLocks noChangeShapeType="1"/>
          </p:cNvSpPr>
          <p:nvPr/>
        </p:nvSpPr>
        <p:spPr bwMode="auto">
          <a:xfrm>
            <a:off x="381000" y="6667500"/>
            <a:ext cx="21717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13"/>
          <p:cNvSpPr>
            <a:spLocks noChangeShapeType="1"/>
          </p:cNvSpPr>
          <p:nvPr/>
        </p:nvSpPr>
        <p:spPr bwMode="auto">
          <a:xfrm>
            <a:off x="5410200" y="1524000"/>
            <a:ext cx="1485900" cy="22860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4"/>
          <p:cNvSpPr>
            <a:spLocks noChangeShapeType="1"/>
          </p:cNvSpPr>
          <p:nvPr/>
        </p:nvSpPr>
        <p:spPr bwMode="auto">
          <a:xfrm>
            <a:off x="6896100" y="3810000"/>
            <a:ext cx="1371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WordArt 15"/>
          <p:cNvSpPr>
            <a:spLocks noChangeArrowheads="1" noChangeShapeType="1" noTextEdit="1"/>
          </p:cNvSpPr>
          <p:nvPr/>
        </p:nvSpPr>
        <p:spPr bwMode="auto">
          <a:xfrm rot="3636610">
            <a:off x="6644774" y="1840676"/>
            <a:ext cx="1874252" cy="39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Baskerville Old Face" panose="02020602080505020303" pitchFamily="18" charset="0"/>
              </a:rPr>
              <a:t>Falling Action</a:t>
            </a:r>
          </a:p>
        </p:txBody>
      </p:sp>
      <p:sp>
        <p:nvSpPr>
          <p:cNvPr id="31759" name="WordArt 16"/>
          <p:cNvSpPr>
            <a:spLocks noChangeArrowheads="1" noChangeShapeType="1" noTextEdit="1"/>
          </p:cNvSpPr>
          <p:nvPr/>
        </p:nvSpPr>
        <p:spPr bwMode="auto">
          <a:xfrm rot="-3272480">
            <a:off x="846649" y="2612517"/>
            <a:ext cx="1879760" cy="44892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Baskerville Old Face" panose="02020602080505020303" pitchFamily="18" charset="0"/>
              </a:rPr>
              <a:t>Rising Action</a:t>
            </a:r>
          </a:p>
        </p:txBody>
      </p:sp>
      <p:sp>
        <p:nvSpPr>
          <p:cNvPr id="31760" name="WordArt 17"/>
          <p:cNvSpPr>
            <a:spLocks noChangeArrowheads="1" noChangeShapeType="1" noTextEdit="1"/>
          </p:cNvSpPr>
          <p:nvPr/>
        </p:nvSpPr>
        <p:spPr bwMode="auto">
          <a:xfrm>
            <a:off x="4610100" y="6467475"/>
            <a:ext cx="4572000" cy="390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Bookman Old Style" panose="02050604050505020204" pitchFamily="18" charset="0"/>
              </a:rPr>
              <a:t>The Three Little Pigs </a:t>
            </a:r>
          </a:p>
        </p:txBody>
      </p:sp>
      <p:pic>
        <p:nvPicPr>
          <p:cNvPr id="31761" name="Picture 18" descr="SO0187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954" y="5551447"/>
            <a:ext cx="188595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2" name="Picture 19" descr="BL00052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025" y="4133850"/>
            <a:ext cx="522379" cy="3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4" name="Picture 21" descr="j013757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551447"/>
            <a:ext cx="6858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5" name="Picture 22" descr="j009334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146" y="2378988"/>
            <a:ext cx="509345" cy="711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6" name="Picture 23" descr="j021698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120" y="3033940"/>
            <a:ext cx="694942" cy="699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8600" y="62120"/>
            <a:ext cx="289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Instructions:  </a:t>
            </a:r>
            <a:r>
              <a:rPr lang="en-US" alt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partner to fill in the plot diagram parts with the corresponding parts of the story.  Please write neatly.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95800" y="2129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Name</a:t>
            </a:r>
            <a:r>
              <a:rPr lang="en-US" dirty="0" smtClean="0"/>
              <a:t>:________________________________</a:t>
            </a:r>
            <a:endParaRPr lang="en-US" dirty="0"/>
          </a:p>
        </p:txBody>
      </p:sp>
      <p:pic>
        <p:nvPicPr>
          <p:cNvPr id="6" name="Picture 5" descr="Globe | Free Stock Photo | Illustration of a globe | # 1690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182" y="6183079"/>
            <a:ext cx="457200" cy="457200"/>
          </a:xfrm>
          <a:prstGeom prst="rect">
            <a:avLst/>
          </a:prstGeom>
        </p:spPr>
      </p:pic>
      <p:pic>
        <p:nvPicPr>
          <p:cNvPr id="8" name="Picture 7" descr="File:Tux Paint wooden cottage.svg - Wikimedia Commons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707" y="4531778"/>
            <a:ext cx="383882" cy="3838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every story needs: 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Plot</a:t>
            </a:r>
          </a:p>
          <a:p>
            <a:pPr eaLnBrk="1" hangingPunct="1"/>
            <a:r>
              <a:rPr lang="en-US" altLang="en-US" smtClean="0"/>
              <a:t>Theme</a:t>
            </a:r>
          </a:p>
          <a:p>
            <a:pPr eaLnBrk="1" hangingPunct="1"/>
            <a:r>
              <a:rPr lang="en-US" altLang="en-US" smtClean="0"/>
              <a:t>Characters</a:t>
            </a:r>
          </a:p>
          <a:p>
            <a:pPr eaLnBrk="1" hangingPunct="1"/>
            <a:r>
              <a:rPr lang="en-US" altLang="en-US" smtClean="0"/>
              <a:t>Setting</a:t>
            </a:r>
          </a:p>
          <a:p>
            <a:pPr eaLnBrk="1" hangingPunct="1"/>
            <a:r>
              <a:rPr lang="en-US" altLang="en-US" smtClean="0"/>
              <a:t>Conflict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What is the setting?</a:t>
            </a:r>
          </a:p>
          <a:p>
            <a:pPr lvl="1" eaLnBrk="1" hangingPunct="1"/>
            <a:r>
              <a:rPr lang="en-US" altLang="en-US" sz="2000" dirty="0" smtClean="0"/>
              <a:t>Place:  </a:t>
            </a:r>
          </a:p>
          <a:p>
            <a:pPr lvl="1" eaLnBrk="1" hangingPunct="1"/>
            <a:r>
              <a:rPr lang="en-US" altLang="en-US" sz="2000" dirty="0" smtClean="0"/>
              <a:t>Time: </a:t>
            </a:r>
          </a:p>
          <a:p>
            <a:r>
              <a:rPr lang="en-US" altLang="en-US" sz="3100" dirty="0" smtClean="0"/>
              <a:t>Who is the Protagonist?</a:t>
            </a:r>
          </a:p>
          <a:p>
            <a:pPr marL="0" indent="0">
              <a:buNone/>
            </a:pPr>
            <a:endParaRPr lang="en-US" altLang="en-US" sz="3100" dirty="0" smtClean="0"/>
          </a:p>
          <a:p>
            <a:pPr eaLnBrk="1" hangingPunct="1"/>
            <a:r>
              <a:rPr lang="en-US" altLang="en-US" sz="2800" dirty="0" smtClean="0"/>
              <a:t>Who is the Antagonist?</a:t>
            </a:r>
          </a:p>
          <a:p>
            <a:pPr marL="0" indent="0" eaLnBrk="1" hangingPunct="1">
              <a:buNone/>
            </a:pPr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What is the point of view?</a:t>
            </a:r>
          </a:p>
          <a:p>
            <a:pPr marL="0" indent="0" eaLnBrk="1" hangingPunct="1">
              <a:buNone/>
            </a:pPr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What is the type of conflict?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What is plot?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Plot concerns the organization of the main events of a work of fiction.  Most plots will trace some process of change in which characters are caught up in a conflict that is eventually resolved. </a:t>
            </a:r>
          </a:p>
        </p:txBody>
      </p:sp>
      <p:pic>
        <p:nvPicPr>
          <p:cNvPr id="16387" name="Picture 5" descr="j02380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962400"/>
            <a:ext cx="2814638" cy="261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b="1" smtClean="0"/>
              <a:t>Plot Diagram</a:t>
            </a:r>
          </a:p>
        </p:txBody>
      </p:sp>
      <p:pic>
        <p:nvPicPr>
          <p:cNvPr id="88088" name="Picture 24" descr="j021291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4648200"/>
            <a:ext cx="1219200" cy="1268413"/>
          </a:xfrm>
          <a:noFill/>
        </p:spPr>
      </p:pic>
      <p:sp>
        <p:nvSpPr>
          <p:cNvPr id="17410" name="Line 12"/>
          <p:cNvSpPr>
            <a:spLocks noChangeShapeType="1"/>
          </p:cNvSpPr>
          <p:nvPr/>
        </p:nvSpPr>
        <p:spPr bwMode="auto">
          <a:xfrm>
            <a:off x="5638800" y="2438400"/>
            <a:ext cx="8382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411" name="Group 20"/>
          <p:cNvGrpSpPr>
            <a:grpSpLocks/>
          </p:cNvGrpSpPr>
          <p:nvPr/>
        </p:nvGrpSpPr>
        <p:grpSpPr bwMode="auto">
          <a:xfrm>
            <a:off x="609600" y="2438400"/>
            <a:ext cx="7315200" cy="3124200"/>
            <a:chOff x="384" y="1536"/>
            <a:chExt cx="4608" cy="1968"/>
          </a:xfrm>
        </p:grpSpPr>
        <p:sp>
          <p:nvSpPr>
            <p:cNvPr id="17423" name="Line 4"/>
            <p:cNvSpPr>
              <a:spLocks noChangeShapeType="1"/>
            </p:cNvSpPr>
            <p:nvPr/>
          </p:nvSpPr>
          <p:spPr bwMode="auto">
            <a:xfrm>
              <a:off x="384" y="35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4" name="Line 5"/>
            <p:cNvSpPr>
              <a:spLocks noChangeShapeType="1"/>
            </p:cNvSpPr>
            <p:nvPr/>
          </p:nvSpPr>
          <p:spPr bwMode="auto">
            <a:xfrm flipV="1">
              <a:off x="1728" y="3072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Line 6"/>
            <p:cNvSpPr>
              <a:spLocks noChangeShapeType="1"/>
            </p:cNvSpPr>
            <p:nvPr/>
          </p:nvSpPr>
          <p:spPr bwMode="auto">
            <a:xfrm>
              <a:off x="1920" y="307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7"/>
            <p:cNvSpPr>
              <a:spLocks noChangeShapeType="1"/>
            </p:cNvSpPr>
            <p:nvPr/>
          </p:nvSpPr>
          <p:spPr bwMode="auto">
            <a:xfrm flipV="1">
              <a:off x="2016" y="278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Line 8"/>
            <p:cNvSpPr>
              <a:spLocks noChangeShapeType="1"/>
            </p:cNvSpPr>
            <p:nvPr/>
          </p:nvSpPr>
          <p:spPr bwMode="auto">
            <a:xfrm>
              <a:off x="2256" y="278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9"/>
            <p:cNvSpPr>
              <a:spLocks noChangeShapeType="1"/>
            </p:cNvSpPr>
            <p:nvPr/>
          </p:nvSpPr>
          <p:spPr bwMode="auto">
            <a:xfrm flipV="1">
              <a:off x="2400" y="2592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Line 10"/>
            <p:cNvSpPr>
              <a:spLocks noChangeShapeType="1"/>
            </p:cNvSpPr>
            <p:nvPr/>
          </p:nvSpPr>
          <p:spPr bwMode="auto">
            <a:xfrm>
              <a:off x="2592" y="2592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Line 11"/>
            <p:cNvSpPr>
              <a:spLocks noChangeShapeType="1"/>
            </p:cNvSpPr>
            <p:nvPr/>
          </p:nvSpPr>
          <p:spPr bwMode="auto">
            <a:xfrm flipV="1">
              <a:off x="2688" y="1536"/>
              <a:ext cx="864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1" name="Line 13"/>
            <p:cNvSpPr>
              <a:spLocks noChangeShapeType="1"/>
            </p:cNvSpPr>
            <p:nvPr/>
          </p:nvSpPr>
          <p:spPr bwMode="auto">
            <a:xfrm>
              <a:off x="4080" y="336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2" name="Text Box 15"/>
          <p:cNvSpPr txBox="1">
            <a:spLocks noChangeArrowheads="1"/>
          </p:cNvSpPr>
          <p:nvPr/>
        </p:nvSpPr>
        <p:spPr bwMode="auto">
          <a:xfrm>
            <a:off x="3124200" y="38100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7413" name="Text Box 16"/>
          <p:cNvSpPr txBox="1">
            <a:spLocks noChangeArrowheads="1"/>
          </p:cNvSpPr>
          <p:nvPr/>
        </p:nvSpPr>
        <p:spPr bwMode="auto">
          <a:xfrm>
            <a:off x="914400" y="4495800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7414" name="Text Box 17"/>
          <p:cNvSpPr txBox="1">
            <a:spLocks noChangeArrowheads="1"/>
          </p:cNvSpPr>
          <p:nvPr/>
        </p:nvSpPr>
        <p:spPr bwMode="auto">
          <a:xfrm>
            <a:off x="5410200" y="19050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7415" name="Text Box 18"/>
          <p:cNvSpPr txBox="1">
            <a:spLocks noChangeArrowheads="1"/>
          </p:cNvSpPr>
          <p:nvPr/>
        </p:nvSpPr>
        <p:spPr bwMode="auto">
          <a:xfrm>
            <a:off x="6248400" y="35814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7416" name="Text Box 19"/>
          <p:cNvSpPr txBox="1">
            <a:spLocks noChangeArrowheads="1"/>
          </p:cNvSpPr>
          <p:nvPr/>
        </p:nvSpPr>
        <p:spPr bwMode="auto">
          <a:xfrm>
            <a:off x="6934200" y="4724400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7418" name="TextBox 21"/>
          <p:cNvSpPr txBox="1">
            <a:spLocks noChangeArrowheads="1"/>
          </p:cNvSpPr>
          <p:nvPr/>
        </p:nvSpPr>
        <p:spPr bwMode="auto">
          <a:xfrm>
            <a:off x="1066800" y="4038600"/>
            <a:ext cx="152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Exposition</a:t>
            </a:r>
          </a:p>
        </p:txBody>
      </p:sp>
      <p:sp>
        <p:nvSpPr>
          <p:cNvPr id="17419" name="TextBox 22"/>
          <p:cNvSpPr txBox="1">
            <a:spLocks noChangeArrowheads="1"/>
          </p:cNvSpPr>
          <p:nvPr/>
        </p:nvSpPr>
        <p:spPr bwMode="auto">
          <a:xfrm>
            <a:off x="2590800" y="3200400"/>
            <a:ext cx="152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Rising Action</a:t>
            </a:r>
          </a:p>
        </p:txBody>
      </p:sp>
      <p:sp>
        <p:nvSpPr>
          <p:cNvPr id="17420" name="TextBox 23"/>
          <p:cNvSpPr txBox="1">
            <a:spLocks noChangeArrowheads="1"/>
          </p:cNvSpPr>
          <p:nvPr/>
        </p:nvSpPr>
        <p:spPr bwMode="auto">
          <a:xfrm>
            <a:off x="5029200" y="1524000"/>
            <a:ext cx="152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Climax</a:t>
            </a:r>
          </a:p>
        </p:txBody>
      </p:sp>
      <p:sp>
        <p:nvSpPr>
          <p:cNvPr id="17421" name="TextBox 24"/>
          <p:cNvSpPr txBox="1">
            <a:spLocks noChangeArrowheads="1"/>
          </p:cNvSpPr>
          <p:nvPr/>
        </p:nvSpPr>
        <p:spPr bwMode="auto">
          <a:xfrm>
            <a:off x="6019800" y="3124200"/>
            <a:ext cx="190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Falling Action</a:t>
            </a:r>
          </a:p>
        </p:txBody>
      </p:sp>
      <p:sp>
        <p:nvSpPr>
          <p:cNvPr id="17422" name="TextBox 25"/>
          <p:cNvSpPr txBox="1">
            <a:spLocks noChangeArrowheads="1"/>
          </p:cNvSpPr>
          <p:nvPr/>
        </p:nvSpPr>
        <p:spPr bwMode="auto">
          <a:xfrm>
            <a:off x="6400800" y="4343400"/>
            <a:ext cx="152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Resolution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6 0.00764 L 0.225 0.00764 " pathEditMode="relative" ptsTypes="AA">
                                      <p:cBhvr>
                                        <p:cTn id="6" dur="2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499 0.00764 L 0.35833 -0.12569 " pathEditMode="relative" ptsTypes="AA">
                                      <p:cBhvr>
                                        <p:cTn id="10" dur="2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33 -0.12569 L 0.52499 -0.42569 " pathEditMode="relative" ptsTypes="AA">
                                      <p:cBhvr>
                                        <p:cTn id="14" dur="2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5 -0.42569 L 0.59167 -0.20347 " pathEditMode="relative" ptsTypes="AA">
                                      <p:cBhvr>
                                        <p:cTn id="18" dur="2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166 -0.20347 L 0.65833 -0.00347 " pathEditMode="relative" ptsTypes="AA">
                                      <p:cBhvr>
                                        <p:cTn id="22" dur="2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833 -0.00347 L 0.83333 -0.00347 " pathEditMode="relative" ptsTypes="AA">
                                      <p:cBhvr>
                                        <p:cTn id="26" dur="2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>
                <a:latin typeface="Arial Black" panose="020B0A04020102020204" pitchFamily="34" charset="0"/>
              </a:rPr>
              <a:t>1. Exposition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2057400"/>
          </a:xfrm>
        </p:spPr>
        <p:txBody>
          <a:bodyPr/>
          <a:lstStyle/>
          <a:p>
            <a:pPr eaLnBrk="1" hangingPunct="1"/>
            <a:r>
              <a:rPr lang="en-US" altLang="en-US" sz="2400" b="1" smtClean="0"/>
              <a:t>This usually occurs at the beginning of a short story.  Here the characters are introduced.  We also learn about the setting of the story. This section also presents other facts necessary to understanding the story</a:t>
            </a:r>
          </a:p>
        </p:txBody>
      </p:sp>
      <p:pic>
        <p:nvPicPr>
          <p:cNvPr id="4159" name="Picture 63" descr="j02129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4876800"/>
            <a:ext cx="1208088" cy="1497013"/>
          </a:xfrm>
          <a:noFill/>
        </p:spPr>
      </p:pic>
      <p:grpSp>
        <p:nvGrpSpPr>
          <p:cNvPr id="18435" name="Group 47"/>
          <p:cNvGrpSpPr>
            <a:grpSpLocks/>
          </p:cNvGrpSpPr>
          <p:nvPr/>
        </p:nvGrpSpPr>
        <p:grpSpPr bwMode="auto">
          <a:xfrm>
            <a:off x="1752600" y="3733800"/>
            <a:ext cx="5715000" cy="2514600"/>
            <a:chOff x="384" y="1536"/>
            <a:chExt cx="4608" cy="1968"/>
          </a:xfrm>
        </p:grpSpPr>
        <p:sp>
          <p:nvSpPr>
            <p:cNvPr id="18440" name="Line 48"/>
            <p:cNvSpPr>
              <a:spLocks noChangeShapeType="1"/>
            </p:cNvSpPr>
            <p:nvPr/>
          </p:nvSpPr>
          <p:spPr bwMode="auto">
            <a:xfrm>
              <a:off x="384" y="35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Line 49"/>
            <p:cNvSpPr>
              <a:spLocks noChangeShapeType="1"/>
            </p:cNvSpPr>
            <p:nvPr/>
          </p:nvSpPr>
          <p:spPr bwMode="auto">
            <a:xfrm flipV="1">
              <a:off x="1728" y="3072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50"/>
            <p:cNvSpPr>
              <a:spLocks noChangeShapeType="1"/>
            </p:cNvSpPr>
            <p:nvPr/>
          </p:nvSpPr>
          <p:spPr bwMode="auto">
            <a:xfrm>
              <a:off x="1920" y="307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51"/>
            <p:cNvSpPr>
              <a:spLocks noChangeShapeType="1"/>
            </p:cNvSpPr>
            <p:nvPr/>
          </p:nvSpPr>
          <p:spPr bwMode="auto">
            <a:xfrm flipV="1">
              <a:off x="2016" y="278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52"/>
            <p:cNvSpPr>
              <a:spLocks noChangeShapeType="1"/>
            </p:cNvSpPr>
            <p:nvPr/>
          </p:nvSpPr>
          <p:spPr bwMode="auto">
            <a:xfrm>
              <a:off x="2256" y="278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53"/>
            <p:cNvSpPr>
              <a:spLocks noChangeShapeType="1"/>
            </p:cNvSpPr>
            <p:nvPr/>
          </p:nvSpPr>
          <p:spPr bwMode="auto">
            <a:xfrm flipV="1">
              <a:off x="2400" y="2592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54"/>
            <p:cNvSpPr>
              <a:spLocks noChangeShapeType="1"/>
            </p:cNvSpPr>
            <p:nvPr/>
          </p:nvSpPr>
          <p:spPr bwMode="auto">
            <a:xfrm>
              <a:off x="2592" y="2592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Line 55"/>
            <p:cNvSpPr>
              <a:spLocks noChangeShapeType="1"/>
            </p:cNvSpPr>
            <p:nvPr/>
          </p:nvSpPr>
          <p:spPr bwMode="auto">
            <a:xfrm flipV="1">
              <a:off x="2688" y="1536"/>
              <a:ext cx="864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Line 56"/>
            <p:cNvSpPr>
              <a:spLocks noChangeShapeType="1"/>
            </p:cNvSpPr>
            <p:nvPr/>
          </p:nvSpPr>
          <p:spPr bwMode="auto">
            <a:xfrm>
              <a:off x="4080" y="336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6" name="Line 57"/>
          <p:cNvSpPr>
            <a:spLocks noChangeShapeType="1"/>
          </p:cNvSpPr>
          <p:nvPr/>
        </p:nvSpPr>
        <p:spPr bwMode="auto">
          <a:xfrm>
            <a:off x="5715000" y="3733800"/>
            <a:ext cx="609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Rectangle 59"/>
          <p:cNvSpPr>
            <a:spLocks noChangeArrowheads="1"/>
          </p:cNvSpPr>
          <p:nvPr/>
        </p:nvSpPr>
        <p:spPr bwMode="auto">
          <a:xfrm>
            <a:off x="1752600" y="5867400"/>
            <a:ext cx="1676400" cy="685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9" name="Text Box 65"/>
          <p:cNvSpPr txBox="1">
            <a:spLocks noChangeArrowheads="1"/>
          </p:cNvSpPr>
          <p:nvPr/>
        </p:nvSpPr>
        <p:spPr bwMode="auto">
          <a:xfrm>
            <a:off x="2286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4.44444E-6 L 0.19999 -4.44444E-6 " pathEditMode="relative" ptsTypes="AA">
                                      <p:cBhvr>
                                        <p:cTn id="6" dur="2000" fill="hold"/>
                                        <p:tgtEl>
                                          <p:spTgt spid="4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Important Parts of the Exposition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Setting</a:t>
            </a:r>
          </a:p>
          <a:p>
            <a:pPr lvl="1" eaLnBrk="1" hangingPunct="1"/>
            <a:r>
              <a:rPr lang="en-US" altLang="en-US" smtClean="0"/>
              <a:t>Time</a:t>
            </a:r>
          </a:p>
          <a:p>
            <a:pPr lvl="1" eaLnBrk="1" hangingPunct="1"/>
            <a:r>
              <a:rPr lang="en-US" altLang="en-US" smtClean="0"/>
              <a:t>Place </a:t>
            </a:r>
          </a:p>
        </p:txBody>
      </p:sp>
      <p:sp>
        <p:nvSpPr>
          <p:cNvPr id="19459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Characters</a:t>
            </a:r>
          </a:p>
          <a:p>
            <a:pPr lvl="1" eaLnBrk="1" hangingPunct="1"/>
            <a:r>
              <a:rPr lang="en-US" altLang="en-US" smtClean="0"/>
              <a:t>Protagonist: The main character; the hero</a:t>
            </a:r>
          </a:p>
          <a:p>
            <a:pPr lvl="1" eaLnBrk="1" hangingPunct="1"/>
            <a:r>
              <a:rPr lang="en-US" altLang="en-US" smtClean="0"/>
              <a:t>Antagonist: The character who is in conflict with the protagonist in some way; the </a:t>
            </a:r>
            <a:r>
              <a:rPr lang="ja-JP" altLang="en-US" smtClean="0"/>
              <a:t>“</a:t>
            </a:r>
            <a:r>
              <a:rPr lang="en-US" altLang="ja-JP" smtClean="0"/>
              <a:t>bad guy</a:t>
            </a:r>
            <a:r>
              <a:rPr lang="ja-JP" altLang="en-US" smtClean="0"/>
              <a:t>”</a:t>
            </a:r>
            <a:endParaRPr lang="en-US" altLang="ja-JP" smtClean="0"/>
          </a:p>
          <a:p>
            <a:pPr lvl="2" eaLnBrk="1" hangingPunct="1"/>
            <a:r>
              <a:rPr lang="en-US" altLang="en-US" smtClean="0"/>
              <a:t>Static: Character stays the same</a:t>
            </a:r>
          </a:p>
          <a:p>
            <a:pPr lvl="2" eaLnBrk="1" hangingPunct="1"/>
            <a:r>
              <a:rPr lang="en-US" altLang="en-US" smtClean="0"/>
              <a:t>Dynamic: Character changes in some 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Point of View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altLang="en-US" sz="2400" b="1" smtClean="0"/>
              <a:t>1</a:t>
            </a:r>
            <a:r>
              <a:rPr lang="en-US" altLang="en-US" sz="2400" b="1" baseline="30000" smtClean="0"/>
              <a:t>st</a:t>
            </a:r>
            <a:r>
              <a:rPr lang="en-US" altLang="en-US" sz="2400" b="1" smtClean="0"/>
              <a:t> person </a:t>
            </a:r>
          </a:p>
          <a:p>
            <a:pPr lvl="1"/>
            <a:r>
              <a:rPr lang="en-US" altLang="en-US" sz="2000" smtClean="0"/>
              <a:t>This is where the story is told through a main character's eyes. The story is told using 1st person personal pronouns such as I, me, we, or us</a:t>
            </a:r>
            <a:r>
              <a:rPr lang="en-US" altLang="en-US" sz="2400" smtClean="0"/>
              <a:t>.</a:t>
            </a:r>
          </a:p>
          <a:p>
            <a:r>
              <a:rPr lang="en-US" altLang="en-US" sz="2400" b="1" smtClean="0"/>
              <a:t>3</a:t>
            </a:r>
            <a:r>
              <a:rPr lang="en-US" altLang="en-US" sz="2400" b="1" baseline="30000" smtClean="0"/>
              <a:t>rd</a:t>
            </a:r>
            <a:r>
              <a:rPr lang="en-US" altLang="en-US" sz="2400" b="1" smtClean="0"/>
              <a:t> person limited</a:t>
            </a:r>
            <a:endParaRPr lang="en-US" altLang="en-US" sz="2400" smtClean="0"/>
          </a:p>
          <a:p>
            <a:pPr lvl="1"/>
            <a:r>
              <a:rPr lang="en-US" altLang="en-US" sz="2000" smtClean="0"/>
              <a:t>This is where the narrator is not a character in the story and talks </a:t>
            </a:r>
            <a:r>
              <a:rPr lang="en-US" altLang="en-US" sz="2000" i="1" smtClean="0"/>
              <a:t>about</a:t>
            </a:r>
            <a:r>
              <a:rPr lang="en-US" altLang="en-US" sz="2000" smtClean="0"/>
              <a:t> the characters. The narrator has a limited perspective and can only read </a:t>
            </a:r>
            <a:r>
              <a:rPr lang="en-US" altLang="en-US" sz="2000" i="1" smtClean="0"/>
              <a:t>one </a:t>
            </a:r>
            <a:r>
              <a:rPr lang="en-US" altLang="en-US" sz="2000" smtClean="0"/>
              <a:t>character's mind, feelings, and motive</a:t>
            </a:r>
          </a:p>
          <a:p>
            <a:r>
              <a:rPr lang="en-US" altLang="en-US" sz="2400" b="1" smtClean="0"/>
              <a:t>3</a:t>
            </a:r>
            <a:r>
              <a:rPr lang="en-US" altLang="en-US" sz="2400" b="1" baseline="30000" smtClean="0"/>
              <a:t>rd</a:t>
            </a:r>
            <a:r>
              <a:rPr lang="en-US" altLang="en-US" sz="2400" b="1" smtClean="0"/>
              <a:t> person omniscient</a:t>
            </a:r>
          </a:p>
          <a:p>
            <a:pPr lvl="1"/>
            <a:r>
              <a:rPr lang="en-US" altLang="en-US" sz="2000" smtClean="0"/>
              <a:t>This is where the narrator is not a character in the story and is "all-knowing" .  This type of narrator can read every character's feelings, motives, and thoughts.</a:t>
            </a:r>
            <a:endParaRPr lang="en-US" altLang="en-US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latin typeface="Arial Black" panose="020B0A04020102020204" pitchFamily="34" charset="0"/>
              </a:rPr>
              <a:t>2. Rising Action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8305800" cy="18288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rising action includes all the events that lead to the climax.  It also presents some type of conflict</a:t>
            </a:r>
          </a:p>
        </p:txBody>
      </p:sp>
      <p:pic>
        <p:nvPicPr>
          <p:cNvPr id="5147" name="Picture 27" descr="j02129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4800600"/>
            <a:ext cx="1208088" cy="1497013"/>
          </a:xfrm>
          <a:noFill/>
        </p:spPr>
      </p:pic>
      <p:grpSp>
        <p:nvGrpSpPr>
          <p:cNvPr id="21507" name="Group 11"/>
          <p:cNvGrpSpPr>
            <a:grpSpLocks/>
          </p:cNvGrpSpPr>
          <p:nvPr/>
        </p:nvGrpSpPr>
        <p:grpSpPr bwMode="auto">
          <a:xfrm>
            <a:off x="1219200" y="2971800"/>
            <a:ext cx="6705600" cy="3352800"/>
            <a:chOff x="384" y="1536"/>
            <a:chExt cx="4608" cy="1968"/>
          </a:xfrm>
        </p:grpSpPr>
        <p:sp>
          <p:nvSpPr>
            <p:cNvPr id="21511" name="Line 12"/>
            <p:cNvSpPr>
              <a:spLocks noChangeShapeType="1"/>
            </p:cNvSpPr>
            <p:nvPr/>
          </p:nvSpPr>
          <p:spPr bwMode="auto">
            <a:xfrm>
              <a:off x="384" y="35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2" name="Line 13"/>
            <p:cNvSpPr>
              <a:spLocks noChangeShapeType="1"/>
            </p:cNvSpPr>
            <p:nvPr/>
          </p:nvSpPr>
          <p:spPr bwMode="auto">
            <a:xfrm flipV="1">
              <a:off x="1728" y="3072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Line 14"/>
            <p:cNvSpPr>
              <a:spLocks noChangeShapeType="1"/>
            </p:cNvSpPr>
            <p:nvPr/>
          </p:nvSpPr>
          <p:spPr bwMode="auto">
            <a:xfrm>
              <a:off x="1920" y="307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Line 15"/>
            <p:cNvSpPr>
              <a:spLocks noChangeShapeType="1"/>
            </p:cNvSpPr>
            <p:nvPr/>
          </p:nvSpPr>
          <p:spPr bwMode="auto">
            <a:xfrm flipV="1">
              <a:off x="2016" y="278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Line 16"/>
            <p:cNvSpPr>
              <a:spLocks noChangeShapeType="1"/>
            </p:cNvSpPr>
            <p:nvPr/>
          </p:nvSpPr>
          <p:spPr bwMode="auto">
            <a:xfrm>
              <a:off x="2256" y="278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Line 17"/>
            <p:cNvSpPr>
              <a:spLocks noChangeShapeType="1"/>
            </p:cNvSpPr>
            <p:nvPr/>
          </p:nvSpPr>
          <p:spPr bwMode="auto">
            <a:xfrm flipV="1">
              <a:off x="2400" y="2592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18"/>
            <p:cNvSpPr>
              <a:spLocks noChangeShapeType="1"/>
            </p:cNvSpPr>
            <p:nvPr/>
          </p:nvSpPr>
          <p:spPr bwMode="auto">
            <a:xfrm>
              <a:off x="2592" y="2592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19"/>
            <p:cNvSpPr>
              <a:spLocks noChangeShapeType="1"/>
            </p:cNvSpPr>
            <p:nvPr/>
          </p:nvSpPr>
          <p:spPr bwMode="auto">
            <a:xfrm flipV="1">
              <a:off x="2688" y="1536"/>
              <a:ext cx="864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20"/>
            <p:cNvSpPr>
              <a:spLocks noChangeShapeType="1"/>
            </p:cNvSpPr>
            <p:nvPr/>
          </p:nvSpPr>
          <p:spPr bwMode="auto">
            <a:xfrm>
              <a:off x="4080" y="336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8" name="Line 22"/>
          <p:cNvSpPr>
            <a:spLocks noChangeShapeType="1"/>
          </p:cNvSpPr>
          <p:nvPr/>
        </p:nvSpPr>
        <p:spPr bwMode="auto">
          <a:xfrm>
            <a:off x="5791200" y="2971800"/>
            <a:ext cx="7620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Rectangle 23"/>
          <p:cNvSpPr>
            <a:spLocks noChangeArrowheads="1"/>
          </p:cNvSpPr>
          <p:nvPr/>
        </p:nvSpPr>
        <p:spPr bwMode="auto">
          <a:xfrm>
            <a:off x="2971800" y="4495800"/>
            <a:ext cx="2286000" cy="1752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69 0.04653 L 0.19236 -0.13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-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31838"/>
          </a:xfrm>
        </p:spPr>
        <p:txBody>
          <a:bodyPr/>
          <a:lstStyle/>
          <a:p>
            <a:pPr eaLnBrk="1" hangingPunct="1"/>
            <a:r>
              <a:rPr lang="en-US" altLang="en-US" smtClean="0"/>
              <a:t>Conflict</a:t>
            </a:r>
          </a:p>
        </p:txBody>
      </p:sp>
      <p:sp>
        <p:nvSpPr>
          <p:cNvPr id="22530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685800"/>
            <a:ext cx="9144000" cy="5943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The struggle between two forces in the story. Conflict provides interest, suspense, and tension. </a:t>
            </a:r>
          </a:p>
          <a:p>
            <a:pPr lvl="1" eaLnBrk="1" hangingPunct="1">
              <a:buFontTx/>
              <a:buNone/>
            </a:pPr>
            <a:r>
              <a:rPr lang="en-US" altLang="en-US" sz="2400" smtClean="0"/>
              <a:t>There are 4 types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en-US" altLang="en-US" sz="2400" smtClean="0"/>
              <a:t>-Character vs. Character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en-US" altLang="en-US" sz="2000" smtClean="0"/>
              <a:t>	* two or more characters have a problem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-</a:t>
            </a:r>
            <a:r>
              <a:rPr lang="en-US" altLang="en-US" sz="2400" smtClean="0"/>
              <a:t>Character vs. Nature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	</a:t>
            </a:r>
            <a:r>
              <a:rPr lang="en-US" altLang="en-US" sz="2000" smtClean="0"/>
              <a:t>*</a:t>
            </a:r>
            <a:r>
              <a:rPr lang="en-US" altLang="en-US" smtClean="0"/>
              <a:t> </a:t>
            </a:r>
            <a:r>
              <a:rPr lang="en-US" altLang="en-US" sz="2000" smtClean="0"/>
              <a:t>characters have to fight against a force of nature. Ex/ storm, disease</a:t>
            </a:r>
            <a:endParaRPr lang="en-US" altLang="en-US" smtClean="0"/>
          </a:p>
          <a:p>
            <a:pPr lvl="1" eaLnBrk="1" hangingPunct="1">
              <a:buFontTx/>
              <a:buNone/>
            </a:pPr>
            <a:r>
              <a:rPr lang="en-US" altLang="en-US" sz="2400" smtClean="0"/>
              <a:t>	-Character vs. Society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	</a:t>
            </a:r>
            <a:r>
              <a:rPr lang="en-US" altLang="en-US" sz="2000" smtClean="0"/>
              <a:t>*character fights against rules of society. Ex/ a character fights racism</a:t>
            </a:r>
            <a:endParaRPr lang="en-US" altLang="en-US" smtClean="0"/>
          </a:p>
          <a:p>
            <a:pPr lvl="1" eaLnBrk="1" hangingPunct="1">
              <a:buFontTx/>
              <a:buNone/>
            </a:pPr>
            <a:r>
              <a:rPr lang="en-US" altLang="en-US" sz="2400" smtClean="0"/>
              <a:t>	-Character vs. Self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	</a:t>
            </a:r>
            <a:r>
              <a:rPr lang="en-US" altLang="en-US" sz="2000" smtClean="0"/>
              <a:t>* The character is dealing with an internal struggle. Usually moral</a:t>
            </a:r>
          </a:p>
          <a:p>
            <a:pPr lvl="1" eaLnBrk="1" hangingPunct="1">
              <a:buFontTx/>
              <a:buNone/>
            </a:pPr>
            <a:r>
              <a:rPr lang="en-US" altLang="en-US" sz="2000" smtClean="0"/>
              <a:t> ex/ Tom Sawyer doesn</a:t>
            </a:r>
            <a:r>
              <a:rPr lang="ja-JP" altLang="en-US" sz="2000" smtClean="0"/>
              <a:t>’</a:t>
            </a:r>
            <a:r>
              <a:rPr lang="en-US" altLang="ja-JP" sz="2000" smtClean="0"/>
              <a:t>t know if he should testify in court against Injun Joe</a:t>
            </a:r>
            <a:endParaRPr lang="en-US" altLang="en-US" smtClean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9" t="34120" r="36623" b="43945"/>
          <a:stretch>
            <a:fillRect/>
          </a:stretch>
        </p:blipFill>
        <p:spPr bwMode="auto">
          <a:xfrm>
            <a:off x="5638800" y="1828800"/>
            <a:ext cx="2819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615</Words>
  <Application>Microsoft Office PowerPoint</Application>
  <PresentationFormat>On-screen Show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MS PGothic</vt:lpstr>
      <vt:lpstr>游ゴシック</vt:lpstr>
      <vt:lpstr>Arial</vt:lpstr>
      <vt:lpstr>Arial Black</vt:lpstr>
      <vt:lpstr>Baskerville Old Face</vt:lpstr>
      <vt:lpstr>Bookman Old Style</vt:lpstr>
      <vt:lpstr>Calibri</vt:lpstr>
      <vt:lpstr>Calibri Light</vt:lpstr>
      <vt:lpstr>Times New Roman</vt:lpstr>
      <vt:lpstr>Office Theme</vt:lpstr>
      <vt:lpstr>1_Office Theme</vt:lpstr>
      <vt:lpstr>Elements of a Story</vt:lpstr>
      <vt:lpstr>What every story needs: </vt:lpstr>
      <vt:lpstr>What is plot?</vt:lpstr>
      <vt:lpstr>Plot Diagram</vt:lpstr>
      <vt:lpstr>1. Exposition</vt:lpstr>
      <vt:lpstr>Important Parts of the Exposition</vt:lpstr>
      <vt:lpstr>Point of View</vt:lpstr>
      <vt:lpstr>2. Rising Action</vt:lpstr>
      <vt:lpstr>Conflict</vt:lpstr>
      <vt:lpstr>3. Climax</vt:lpstr>
      <vt:lpstr>4. Falling Action</vt:lpstr>
      <vt:lpstr>5. Resolution</vt:lpstr>
      <vt:lpstr>Putting It All Together</vt:lpstr>
      <vt:lpstr>A Quick Quiz</vt:lpstr>
      <vt:lpstr>PowerPoint Presentation</vt:lpstr>
      <vt:lpstr>ANSWERS</vt:lpstr>
      <vt:lpstr>Test your plot knowledge!</vt:lpstr>
      <vt:lpstr>Plot Diagram Instructions:  Teacher will give you a blank plot diagram worksheet. Work with a partner to fill in the plot diagram parts with the corresponding parts of the story.  Please write neatly.</vt:lpstr>
      <vt:lpstr>PowerPoint Presentation</vt:lpstr>
      <vt:lpstr>PowerPoint Presentation</vt:lpstr>
    </vt:vector>
  </TitlesOfParts>
  <Company>Huntsville City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the Elements of A Plot Diagram</dc:title>
  <dc:creator>Challenger Middle School</dc:creator>
  <cp:lastModifiedBy>ROBIN Dennis</cp:lastModifiedBy>
  <cp:revision>45</cp:revision>
  <cp:lastPrinted>2019-09-10T19:11:18Z</cp:lastPrinted>
  <dcterms:created xsi:type="dcterms:W3CDTF">2003-06-17T15:30:26Z</dcterms:created>
  <dcterms:modified xsi:type="dcterms:W3CDTF">2019-09-11T16:49:18Z</dcterms:modified>
</cp:coreProperties>
</file>